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19" r:id="rId3"/>
    <p:sldId id="313" r:id="rId4"/>
    <p:sldId id="329" r:id="rId5"/>
    <p:sldId id="360" r:id="rId6"/>
    <p:sldId id="346" r:id="rId7"/>
    <p:sldId id="361" r:id="rId8"/>
    <p:sldId id="324" r:id="rId9"/>
    <p:sldId id="325" r:id="rId10"/>
    <p:sldId id="326" r:id="rId11"/>
    <p:sldId id="345" r:id="rId12"/>
    <p:sldId id="347" r:id="rId13"/>
    <p:sldId id="348" r:id="rId14"/>
    <p:sldId id="351" r:id="rId15"/>
    <p:sldId id="353" r:id="rId16"/>
    <p:sldId id="349" r:id="rId17"/>
    <p:sldId id="354" r:id="rId18"/>
    <p:sldId id="350" r:id="rId19"/>
    <p:sldId id="355" r:id="rId20"/>
    <p:sldId id="358" r:id="rId21"/>
    <p:sldId id="359" r:id="rId22"/>
    <p:sldId id="265" r:id="rId23"/>
  </p:sldIdLst>
  <p:sldSz cx="9144000" cy="6858000" type="screen4x3"/>
  <p:notesSz cx="6648450" cy="9850438"/>
  <p:defaultTextStyle>
    <a:defPPr>
      <a:defRPr lang="ru-RU"/>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0"/>
    <a:srgbClr val="005DA2"/>
    <a:srgbClr val="FF0000"/>
    <a:srgbClr val="2500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1605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2" y="0"/>
            <a:ext cx="2880995" cy="492522"/>
          </a:xfrm>
          <a:prstGeom prst="rect">
            <a:avLst/>
          </a:prstGeom>
          <a:noFill/>
          <a:ln w="9525">
            <a:noFill/>
            <a:miter lim="800000"/>
            <a:headEnd/>
            <a:tailEnd/>
          </a:ln>
          <a:effectLst/>
        </p:spPr>
        <p:txBody>
          <a:bodyPr vert="horz" wrap="square" lIns="90206" tIns="45103" rIns="90206" bIns="45103" numCol="1" anchor="t" anchorCtr="0" compatLnSpc="1">
            <a:prstTxWarp prst="textNoShape">
              <a:avLst/>
            </a:prstTxWarp>
          </a:bodyPr>
          <a:lstStyle>
            <a:lvl1pPr>
              <a:defRPr sz="1200"/>
            </a:lvl1pPr>
          </a:lstStyle>
          <a:p>
            <a:endParaRPr lang="en-US"/>
          </a:p>
        </p:txBody>
      </p:sp>
      <p:sp>
        <p:nvSpPr>
          <p:cNvPr id="355331" name="Rectangle 3"/>
          <p:cNvSpPr>
            <a:spLocks noGrp="1" noChangeArrowheads="1"/>
          </p:cNvSpPr>
          <p:nvPr>
            <p:ph type="dt" idx="1"/>
          </p:nvPr>
        </p:nvSpPr>
        <p:spPr bwMode="auto">
          <a:xfrm>
            <a:off x="3765919" y="0"/>
            <a:ext cx="2880995" cy="492522"/>
          </a:xfrm>
          <a:prstGeom prst="rect">
            <a:avLst/>
          </a:prstGeom>
          <a:noFill/>
          <a:ln w="9525">
            <a:noFill/>
            <a:miter lim="800000"/>
            <a:headEnd/>
            <a:tailEnd/>
          </a:ln>
          <a:effectLst/>
        </p:spPr>
        <p:txBody>
          <a:bodyPr vert="horz" wrap="square" lIns="90206" tIns="45103" rIns="90206" bIns="45103"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862013" y="738188"/>
            <a:ext cx="4924425" cy="3694112"/>
          </a:xfrm>
          <a:prstGeom prst="rect">
            <a:avLst/>
          </a:prstGeom>
          <a:noFill/>
          <a:ln w="9525">
            <a:solidFill>
              <a:srgbClr val="000000"/>
            </a:solidFill>
            <a:miter lim="800000"/>
            <a:headEnd/>
            <a:tailEnd/>
          </a:ln>
        </p:spPr>
      </p:sp>
      <p:sp>
        <p:nvSpPr>
          <p:cNvPr id="355333" name="Rectangle 5"/>
          <p:cNvSpPr>
            <a:spLocks noGrp="1" noChangeArrowheads="1"/>
          </p:cNvSpPr>
          <p:nvPr>
            <p:ph type="body" sz="quarter" idx="3"/>
          </p:nvPr>
        </p:nvSpPr>
        <p:spPr bwMode="auto">
          <a:xfrm>
            <a:off x="664845" y="4678959"/>
            <a:ext cx="5318760" cy="4432697"/>
          </a:xfrm>
          <a:prstGeom prst="rect">
            <a:avLst/>
          </a:prstGeom>
          <a:noFill/>
          <a:ln w="9525">
            <a:noFill/>
            <a:miter lim="800000"/>
            <a:headEnd/>
            <a:tailEnd/>
          </a:ln>
          <a:effectLst/>
        </p:spPr>
        <p:txBody>
          <a:bodyPr vert="horz" wrap="square" lIns="90206" tIns="45103" rIns="90206" bIns="4510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5334" name="Rectangle 6"/>
          <p:cNvSpPr>
            <a:spLocks noGrp="1" noChangeArrowheads="1"/>
          </p:cNvSpPr>
          <p:nvPr>
            <p:ph type="ftr" sz="quarter" idx="4"/>
          </p:nvPr>
        </p:nvSpPr>
        <p:spPr bwMode="auto">
          <a:xfrm>
            <a:off x="2" y="9356206"/>
            <a:ext cx="2880995" cy="492522"/>
          </a:xfrm>
          <a:prstGeom prst="rect">
            <a:avLst/>
          </a:prstGeom>
          <a:noFill/>
          <a:ln w="9525">
            <a:noFill/>
            <a:miter lim="800000"/>
            <a:headEnd/>
            <a:tailEnd/>
          </a:ln>
          <a:effectLst/>
        </p:spPr>
        <p:txBody>
          <a:bodyPr vert="horz" wrap="square" lIns="90206" tIns="45103" rIns="90206" bIns="45103" numCol="1" anchor="b" anchorCtr="0" compatLnSpc="1">
            <a:prstTxWarp prst="textNoShape">
              <a:avLst/>
            </a:prstTxWarp>
          </a:bodyPr>
          <a:lstStyle>
            <a:lvl1pPr>
              <a:defRPr sz="1200"/>
            </a:lvl1pPr>
          </a:lstStyle>
          <a:p>
            <a:endParaRPr lang="en-US"/>
          </a:p>
        </p:txBody>
      </p:sp>
      <p:sp>
        <p:nvSpPr>
          <p:cNvPr id="355335" name="Rectangle 7"/>
          <p:cNvSpPr>
            <a:spLocks noGrp="1" noChangeArrowheads="1"/>
          </p:cNvSpPr>
          <p:nvPr>
            <p:ph type="sldNum" sz="quarter" idx="5"/>
          </p:nvPr>
        </p:nvSpPr>
        <p:spPr bwMode="auto">
          <a:xfrm>
            <a:off x="3765919" y="9356206"/>
            <a:ext cx="2880995" cy="492522"/>
          </a:xfrm>
          <a:prstGeom prst="rect">
            <a:avLst/>
          </a:prstGeom>
          <a:noFill/>
          <a:ln w="9525">
            <a:noFill/>
            <a:miter lim="800000"/>
            <a:headEnd/>
            <a:tailEnd/>
          </a:ln>
          <a:effectLst/>
        </p:spPr>
        <p:txBody>
          <a:bodyPr vert="horz" wrap="square" lIns="90206" tIns="45103" rIns="90206" bIns="45103" numCol="1" anchor="b" anchorCtr="0" compatLnSpc="1">
            <a:prstTxWarp prst="textNoShape">
              <a:avLst/>
            </a:prstTxWarp>
          </a:bodyPr>
          <a:lstStyle>
            <a:lvl1pPr algn="r">
              <a:defRPr sz="1200"/>
            </a:lvl1pPr>
          </a:lstStyle>
          <a:p>
            <a:fld id="{4D5C8045-1347-44BC-BF4C-957D12FC669C}" type="slidenum">
              <a:rPr lang="en-US"/>
              <a:pPr/>
              <a:t>‹#›</a:t>
            </a:fld>
            <a:endParaRPr lang="en-US"/>
          </a:p>
        </p:txBody>
      </p:sp>
    </p:spTree>
    <p:extLst>
      <p:ext uri="{BB962C8B-B14F-4D97-AF65-F5344CB8AC3E}">
        <p14:creationId xmlns:p14="http://schemas.microsoft.com/office/powerpoint/2010/main" val="26917468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E40BCF6A-89A2-404F-9511-E5B6DE71A1DA}" type="slidenum">
              <a:rPr lang="en-US"/>
              <a:pPr/>
              <a:t>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A2F09182-C830-43E1-803F-3E31F9FD9ECA}" type="slidenum">
              <a:rPr lang="en-US"/>
              <a:pPr/>
              <a:t>2</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8D82E27-E4E4-4174-85D9-57A85389A59C}" type="slidenum">
              <a:rPr lang="en-US"/>
              <a:pPr/>
              <a:t>22</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492500" y="836613"/>
            <a:ext cx="5327650" cy="750887"/>
          </a:xfrm>
        </p:spPr>
        <p:txBody>
          <a:bodyPr/>
          <a:lstStyle>
            <a:lvl1pPr>
              <a:defRPr sz="2800" b="1"/>
            </a:lvl1pPr>
          </a:lstStyle>
          <a:p>
            <a:r>
              <a:rPr lang="ru-RU"/>
              <a:t>Click to edit Master title style</a:t>
            </a:r>
          </a:p>
        </p:txBody>
      </p:sp>
      <p:sp>
        <p:nvSpPr>
          <p:cNvPr id="5123" name="Rectangle 3"/>
          <p:cNvSpPr>
            <a:spLocks noGrp="1" noChangeArrowheads="1"/>
          </p:cNvSpPr>
          <p:nvPr>
            <p:ph type="subTitle" idx="1"/>
          </p:nvPr>
        </p:nvSpPr>
        <p:spPr>
          <a:xfrm>
            <a:off x="3492500" y="1557338"/>
            <a:ext cx="5327650" cy="503237"/>
          </a:xfrm>
        </p:spPr>
        <p:txBody>
          <a:bodyPr/>
          <a:lstStyle>
            <a:lvl1pPr marL="0" indent="0">
              <a:buFontTx/>
              <a:buNone/>
              <a:defRPr sz="2400" b="1"/>
            </a:lvl1pPr>
          </a:lstStyle>
          <a:p>
            <a:r>
              <a:rPr lang="ru-RU"/>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64163" y="476250"/>
            <a:ext cx="1655762" cy="5688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5288" y="476250"/>
            <a:ext cx="4816475" cy="5688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268413"/>
            <a:ext cx="3198812"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19525" y="1268413"/>
            <a:ext cx="3200400"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476250"/>
            <a:ext cx="6048375" cy="50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1027" name="Rectangle 3"/>
          <p:cNvSpPr>
            <a:spLocks noGrp="1" noChangeArrowheads="1"/>
          </p:cNvSpPr>
          <p:nvPr>
            <p:ph type="body" idx="1"/>
          </p:nvPr>
        </p:nvSpPr>
        <p:spPr bwMode="auto">
          <a:xfrm>
            <a:off x="468313" y="1268413"/>
            <a:ext cx="6551612" cy="4895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0"/>
            <a:r>
              <a:rPr lang="ru-RU" smtClean="0"/>
              <a:t>Third level</a:t>
            </a:r>
          </a:p>
          <a:p>
            <a:pPr lvl="1"/>
            <a:r>
              <a:rPr lang="ru-RU" smtClean="0"/>
              <a:t>Fourth level</a:t>
            </a:r>
          </a:p>
          <a:p>
            <a:pPr lvl="2"/>
            <a:r>
              <a:rPr lang="ru-RU"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sz="3200">
          <a:solidFill>
            <a:schemeClr val="bg2"/>
          </a:solidFill>
          <a:latin typeface="+mj-lt"/>
          <a:ea typeface="ＭＳ Ｐゴシック" charset="-128"/>
          <a:cs typeface="+mj-cs"/>
        </a:defRPr>
      </a:lvl1pPr>
      <a:lvl2pPr algn="l" rtl="0" eaLnBrk="0" fontAlgn="base" hangingPunct="0">
        <a:spcBef>
          <a:spcPct val="0"/>
        </a:spcBef>
        <a:spcAft>
          <a:spcPct val="0"/>
        </a:spcAft>
        <a:defRPr sz="3200">
          <a:solidFill>
            <a:schemeClr val="bg2"/>
          </a:solidFill>
          <a:latin typeface="Arial" charset="0"/>
          <a:ea typeface="ＭＳ Ｐゴシック" charset="-128"/>
        </a:defRPr>
      </a:lvl2pPr>
      <a:lvl3pPr algn="l" rtl="0" eaLnBrk="0" fontAlgn="base" hangingPunct="0">
        <a:spcBef>
          <a:spcPct val="0"/>
        </a:spcBef>
        <a:spcAft>
          <a:spcPct val="0"/>
        </a:spcAft>
        <a:defRPr sz="3200">
          <a:solidFill>
            <a:schemeClr val="bg2"/>
          </a:solidFill>
          <a:latin typeface="Arial" charset="0"/>
          <a:ea typeface="ＭＳ Ｐゴシック" charset="-128"/>
        </a:defRPr>
      </a:lvl3pPr>
      <a:lvl4pPr algn="l" rtl="0" eaLnBrk="0" fontAlgn="base" hangingPunct="0">
        <a:spcBef>
          <a:spcPct val="0"/>
        </a:spcBef>
        <a:spcAft>
          <a:spcPct val="0"/>
        </a:spcAft>
        <a:defRPr sz="3200">
          <a:solidFill>
            <a:schemeClr val="bg2"/>
          </a:solidFill>
          <a:latin typeface="Arial" charset="0"/>
          <a:ea typeface="ＭＳ Ｐゴシック" charset="-128"/>
        </a:defRPr>
      </a:lvl4pPr>
      <a:lvl5pPr algn="l" rtl="0" eaLnBrk="0" fontAlgn="base" hangingPunct="0">
        <a:spcBef>
          <a:spcPct val="0"/>
        </a:spcBef>
        <a:spcAft>
          <a:spcPct val="0"/>
        </a:spcAft>
        <a:defRPr sz="3200">
          <a:solidFill>
            <a:schemeClr val="bg2"/>
          </a:solidFill>
          <a:latin typeface="Arial" charset="0"/>
          <a:ea typeface="ＭＳ Ｐゴシック" charset="-128"/>
        </a:defRPr>
      </a:lvl5pPr>
      <a:lvl6pPr marL="457200" algn="l" rtl="0" fontAlgn="base">
        <a:spcBef>
          <a:spcPct val="0"/>
        </a:spcBef>
        <a:spcAft>
          <a:spcPct val="0"/>
        </a:spcAft>
        <a:defRPr sz="3200">
          <a:solidFill>
            <a:schemeClr val="bg2"/>
          </a:solidFill>
          <a:latin typeface="Arial" charset="0"/>
        </a:defRPr>
      </a:lvl6pPr>
      <a:lvl7pPr marL="914400" algn="l" rtl="0" fontAlgn="base">
        <a:spcBef>
          <a:spcPct val="0"/>
        </a:spcBef>
        <a:spcAft>
          <a:spcPct val="0"/>
        </a:spcAft>
        <a:defRPr sz="3200">
          <a:solidFill>
            <a:schemeClr val="bg2"/>
          </a:solidFill>
          <a:latin typeface="Arial" charset="0"/>
        </a:defRPr>
      </a:lvl7pPr>
      <a:lvl8pPr marL="1371600" algn="l" rtl="0" fontAlgn="base">
        <a:spcBef>
          <a:spcPct val="0"/>
        </a:spcBef>
        <a:spcAft>
          <a:spcPct val="0"/>
        </a:spcAft>
        <a:defRPr sz="3200">
          <a:solidFill>
            <a:schemeClr val="bg2"/>
          </a:solidFill>
          <a:latin typeface="Arial" charset="0"/>
        </a:defRPr>
      </a:lvl8pPr>
      <a:lvl9pPr marL="1828800" algn="l" rtl="0" fontAlgn="base">
        <a:spcBef>
          <a:spcPct val="0"/>
        </a:spcBef>
        <a:spcAft>
          <a:spcPct val="0"/>
        </a:spcAft>
        <a:defRPr sz="3200">
          <a:solidFill>
            <a:schemeClr val="bg2"/>
          </a:solidFill>
          <a:latin typeface="Arial" charset="0"/>
        </a:defRPr>
      </a:lvl9pPr>
    </p:titleStyle>
    <p:bodyStyle>
      <a:lvl1pPr marL="342900" indent="-342900" algn="l" rtl="0" eaLnBrk="0" fontAlgn="base" hangingPunct="0">
        <a:spcBef>
          <a:spcPct val="20000"/>
        </a:spcBef>
        <a:spcAft>
          <a:spcPct val="0"/>
        </a:spcAft>
        <a:buChar char="•"/>
        <a:defRPr sz="2800">
          <a:solidFill>
            <a:schemeClr val="bg2"/>
          </a:solidFill>
          <a:latin typeface="+mn-lt"/>
          <a:ea typeface="ＭＳ Ｐゴシック" charset="-128"/>
          <a:cs typeface="+mn-cs"/>
        </a:defRPr>
      </a:lvl1pPr>
      <a:lvl2pPr marL="742950" indent="-285750" algn="l" rtl="0" eaLnBrk="0" fontAlgn="base" hangingPunct="0">
        <a:spcBef>
          <a:spcPct val="20000"/>
        </a:spcBef>
        <a:spcAft>
          <a:spcPct val="0"/>
        </a:spcAft>
        <a:buChar char="–"/>
        <a:defRPr sz="2400" b="1">
          <a:solidFill>
            <a:schemeClr val="bg2"/>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bg2"/>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arapitsa.gr/astiko/inet.htm" TargetMode="External"/><Relationship Id="rId3" Type="http://schemas.openxmlformats.org/officeDocument/2006/relationships/hyperlink" Target="http://www.arapitsa.gr/astiko/vetlans.htm" TargetMode="External"/><Relationship Id="rId7" Type="http://schemas.openxmlformats.org/officeDocument/2006/relationships/hyperlink" Target="http://www.arapitsa.gr/astiko/hydro.htm" TargetMode="External"/><Relationship Id="rId2" Type="http://schemas.openxmlformats.org/officeDocument/2006/relationships/hyperlink" Target="http://www.arapitsa.gr/astiko/diamorfosi.htm" TargetMode="External"/><Relationship Id="rId1" Type="http://schemas.openxmlformats.org/officeDocument/2006/relationships/slideLayout" Target="../slideLayouts/slideLayout2.xml"/><Relationship Id="rId6" Type="http://schemas.openxmlformats.org/officeDocument/2006/relationships/hyperlink" Target="http://www.arapitsa.gr/astiko/diadromos.htm" TargetMode="External"/><Relationship Id="rId11" Type="http://schemas.openxmlformats.org/officeDocument/2006/relationships/image" Target="../media/image7.png"/><Relationship Id="rId5" Type="http://schemas.openxmlformats.org/officeDocument/2006/relationships/hyperlink" Target="http://www.arapitsa.gr/astiko/sidewalk.htm" TargetMode="External"/><Relationship Id="rId10" Type="http://schemas.openxmlformats.org/officeDocument/2006/relationships/hyperlink" Target="http://www.arapitsa.gr/astiko/kapi.htm" TargetMode="External"/><Relationship Id="rId4" Type="http://schemas.openxmlformats.org/officeDocument/2006/relationships/hyperlink" Target="http://www.arapitsa.gr/astiko/epemvasi.htm" TargetMode="External"/><Relationship Id="rId9" Type="http://schemas.openxmlformats.org/officeDocument/2006/relationships/hyperlink" Target="http://www.arapitsa.gr/astiko/private.htm"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patsalou@moi.gov.cy" TargetMode="External"/><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85750" y="3071812"/>
            <a:ext cx="5500688" cy="2085379"/>
          </a:xfrm>
          <a:noFill/>
        </p:spPr>
        <p:txBody>
          <a:bodyPr/>
          <a:lstStyle/>
          <a:p>
            <a:r>
              <a:rPr lang="el-GR" sz="2000" dirty="0" smtClean="0">
                <a:solidFill>
                  <a:srgbClr val="000090"/>
                </a:solidFill>
                <a:latin typeface="Calibri" pitchFamily="34" charset="0"/>
                <a:cs typeface="Calibri" pitchFamily="34" charset="0"/>
              </a:rPr>
              <a:t>Ημερίδα </a:t>
            </a:r>
            <a:r>
              <a:rPr lang="el-GR" sz="2000" dirty="0">
                <a:solidFill>
                  <a:srgbClr val="000090"/>
                </a:solidFill>
                <a:latin typeface="Calibri" pitchFamily="34" charset="0"/>
                <a:cs typeface="Calibri" pitchFamily="34" charset="0"/>
              </a:rPr>
              <a:t>για την Αξιοποίηση Πόρων από τα Ευρωπαϊκά Διαρθρωτικά και Επενδυτικά Ταμεία</a:t>
            </a:r>
            <a:r>
              <a:rPr lang="en-GB" sz="2000" dirty="0">
                <a:solidFill>
                  <a:srgbClr val="000090"/>
                </a:solidFill>
                <a:latin typeface="Calibri" pitchFamily="34" charset="0"/>
                <a:cs typeface="Calibri" pitchFamily="34" charset="0"/>
              </a:rPr>
              <a:t/>
            </a:r>
            <a:br>
              <a:rPr lang="en-GB" sz="2000" dirty="0">
                <a:solidFill>
                  <a:srgbClr val="000090"/>
                </a:solidFill>
                <a:latin typeface="Calibri" pitchFamily="34" charset="0"/>
                <a:cs typeface="Calibri" pitchFamily="34" charset="0"/>
              </a:rPr>
            </a:br>
            <a:r>
              <a:rPr lang="el-GR" sz="2000" dirty="0">
                <a:solidFill>
                  <a:srgbClr val="000090"/>
                </a:solidFill>
                <a:latin typeface="Calibri" pitchFamily="34" charset="0"/>
                <a:cs typeface="Calibri" pitchFamily="34" charset="0"/>
              </a:rPr>
              <a:t>στις Αστικές </a:t>
            </a:r>
            <a:r>
              <a:rPr lang="el-GR" sz="2000" dirty="0" smtClean="0">
                <a:solidFill>
                  <a:srgbClr val="000090"/>
                </a:solidFill>
                <a:latin typeface="Calibri" pitchFamily="34" charset="0"/>
                <a:cs typeface="Calibri" pitchFamily="34" charset="0"/>
              </a:rPr>
              <a:t>Περιοχές</a:t>
            </a:r>
            <a:br>
              <a:rPr lang="el-GR" sz="2000" dirty="0" smtClean="0">
                <a:solidFill>
                  <a:srgbClr val="000090"/>
                </a:solidFill>
                <a:latin typeface="Calibri" pitchFamily="34" charset="0"/>
                <a:cs typeface="Calibri" pitchFamily="34" charset="0"/>
              </a:rPr>
            </a:br>
            <a:r>
              <a:rPr lang="el-GR" sz="2400" dirty="0" smtClean="0">
                <a:solidFill>
                  <a:srgbClr val="000090"/>
                </a:solidFill>
                <a:latin typeface="Calibri" pitchFamily="34" charset="0"/>
                <a:cs typeface="Calibri" pitchFamily="34" charset="0"/>
              </a:rPr>
              <a:t/>
            </a:r>
            <a:br>
              <a:rPr lang="el-GR" sz="2400" dirty="0" smtClean="0">
                <a:solidFill>
                  <a:srgbClr val="000090"/>
                </a:solidFill>
                <a:latin typeface="Calibri" pitchFamily="34" charset="0"/>
                <a:cs typeface="Calibri" pitchFamily="34" charset="0"/>
              </a:rPr>
            </a:br>
            <a:r>
              <a:rPr lang="el-GR" sz="2400" dirty="0" smtClean="0">
                <a:solidFill>
                  <a:srgbClr val="C00000"/>
                </a:solidFill>
                <a:latin typeface="Calibri" pitchFamily="34" charset="0"/>
                <a:cs typeface="Calibri" pitchFamily="34" charset="0"/>
              </a:rPr>
              <a:t>Ολοκληρωμένη Βιώσιμη Αστική Ανάπτυξη</a:t>
            </a:r>
            <a:endParaRPr lang="uk-UA" sz="2400" dirty="0" smtClean="0">
              <a:solidFill>
                <a:srgbClr val="C00000"/>
              </a:solidFill>
              <a:latin typeface="Calibri" pitchFamily="34" charset="0"/>
              <a:cs typeface="Calibri" pitchFamily="34" charset="0"/>
            </a:endParaRPr>
          </a:p>
        </p:txBody>
      </p:sp>
      <p:sp>
        <p:nvSpPr>
          <p:cNvPr id="15363" name="Rectangle 3"/>
          <p:cNvSpPr>
            <a:spLocks noGrp="1" noChangeArrowheads="1"/>
          </p:cNvSpPr>
          <p:nvPr>
            <p:ph type="subTitle" idx="1"/>
          </p:nvPr>
        </p:nvSpPr>
        <p:spPr>
          <a:xfrm>
            <a:off x="323528" y="5373216"/>
            <a:ext cx="3889375" cy="1341437"/>
          </a:xfrm>
        </p:spPr>
        <p:txBody>
          <a:bodyPr/>
          <a:lstStyle/>
          <a:p>
            <a:pPr eaLnBrk="1" hangingPunct="1">
              <a:lnSpc>
                <a:spcPct val="80000"/>
              </a:lnSpc>
            </a:pPr>
            <a:r>
              <a:rPr lang="el-GR" sz="1400" dirty="0" smtClean="0">
                <a:solidFill>
                  <a:srgbClr val="000090"/>
                </a:solidFill>
                <a:latin typeface="Calibri" pitchFamily="34" charset="0"/>
              </a:rPr>
              <a:t>Έλενα </a:t>
            </a:r>
            <a:r>
              <a:rPr lang="el-GR" sz="1400" dirty="0" err="1" smtClean="0">
                <a:solidFill>
                  <a:srgbClr val="000090"/>
                </a:solidFill>
                <a:latin typeface="Calibri" pitchFamily="34" charset="0"/>
              </a:rPr>
              <a:t>Πάτσαλου</a:t>
            </a:r>
            <a:r>
              <a:rPr lang="el-GR" sz="1400" dirty="0" smtClean="0">
                <a:solidFill>
                  <a:srgbClr val="000090"/>
                </a:solidFill>
                <a:latin typeface="Calibri" pitchFamily="34" charset="0"/>
              </a:rPr>
              <a:t> - </a:t>
            </a:r>
            <a:r>
              <a:rPr lang="el-GR" sz="1400" dirty="0" err="1" smtClean="0">
                <a:solidFill>
                  <a:srgbClr val="000090"/>
                </a:solidFill>
                <a:latin typeface="Calibri" pitchFamily="34" charset="0"/>
              </a:rPr>
              <a:t>Κυριακίδου</a:t>
            </a:r>
            <a:endParaRPr lang="el-GR" sz="1400" dirty="0" smtClean="0">
              <a:solidFill>
                <a:srgbClr val="000090"/>
              </a:solidFill>
              <a:latin typeface="Calibri" pitchFamily="34" charset="0"/>
            </a:endParaRPr>
          </a:p>
          <a:p>
            <a:pPr eaLnBrk="1" hangingPunct="1">
              <a:lnSpc>
                <a:spcPct val="80000"/>
              </a:lnSpc>
            </a:pPr>
            <a:r>
              <a:rPr lang="el-GR" sz="1400" dirty="0" smtClean="0">
                <a:solidFill>
                  <a:srgbClr val="000090"/>
                </a:solidFill>
                <a:latin typeface="Calibri" pitchFamily="34" charset="0"/>
              </a:rPr>
              <a:t>Μονάδα Διαχείρισης Ευρωπαϊκών Ταμείων</a:t>
            </a:r>
          </a:p>
          <a:p>
            <a:pPr eaLnBrk="1" hangingPunct="1">
              <a:lnSpc>
                <a:spcPct val="80000"/>
              </a:lnSpc>
            </a:pPr>
            <a:r>
              <a:rPr lang="el-GR" sz="1400" dirty="0" smtClean="0">
                <a:solidFill>
                  <a:srgbClr val="000090"/>
                </a:solidFill>
                <a:latin typeface="Calibri" pitchFamily="34" charset="0"/>
              </a:rPr>
              <a:t>Υπουργείο Εσωτερικών</a:t>
            </a:r>
            <a:endParaRPr lang="en-US" sz="1400" dirty="0" smtClean="0">
              <a:solidFill>
                <a:srgbClr val="000090"/>
              </a:solidFill>
              <a:latin typeface="Calibri" pitchFamily="34" charset="0"/>
            </a:endParaRPr>
          </a:p>
          <a:p>
            <a:pPr eaLnBrk="1" hangingPunct="1">
              <a:lnSpc>
                <a:spcPct val="80000"/>
              </a:lnSpc>
            </a:pPr>
            <a:endParaRPr lang="el-GR" sz="1400" dirty="0" smtClean="0">
              <a:solidFill>
                <a:srgbClr val="000090"/>
              </a:solidFill>
              <a:latin typeface="Calibri" pitchFamily="34" charset="0"/>
            </a:endParaRPr>
          </a:p>
          <a:p>
            <a:pPr eaLnBrk="1" hangingPunct="1">
              <a:lnSpc>
                <a:spcPct val="80000"/>
              </a:lnSpc>
            </a:pPr>
            <a:r>
              <a:rPr lang="en-US" sz="1400" dirty="0" smtClean="0">
                <a:solidFill>
                  <a:srgbClr val="000090"/>
                </a:solidFill>
                <a:latin typeface="Calibri" pitchFamily="34" charset="0"/>
              </a:rPr>
              <a:t>12</a:t>
            </a:r>
            <a:r>
              <a:rPr lang="el-GR" sz="1400" dirty="0" smtClean="0">
                <a:solidFill>
                  <a:srgbClr val="000090"/>
                </a:solidFill>
                <a:latin typeface="Calibri" pitchFamily="34" charset="0"/>
              </a:rPr>
              <a:t> Ιουλίου 2013</a:t>
            </a:r>
          </a:p>
          <a:p>
            <a:pPr eaLnBrk="1" hangingPunct="1">
              <a:lnSpc>
                <a:spcPct val="80000"/>
              </a:lnSpc>
            </a:pPr>
            <a:endParaRPr lang="en-US" sz="1400" dirty="0" smtClean="0">
              <a:solidFill>
                <a:srgbClr val="000090"/>
              </a:solidFill>
            </a:endParaRPr>
          </a:p>
        </p:txBody>
      </p:sp>
      <p:pic>
        <p:nvPicPr>
          <p:cNvPr id="15364" name="Picture 5"/>
          <p:cNvPicPr>
            <a:picLocks noChangeAspect="1" noChangeArrowheads="1"/>
          </p:cNvPicPr>
          <p:nvPr/>
        </p:nvPicPr>
        <p:blipFill>
          <a:blip r:embed="rId3" cstate="print"/>
          <a:srcRect/>
          <a:stretch>
            <a:fillRect/>
          </a:stretch>
        </p:blipFill>
        <p:spPr bwMode="auto">
          <a:xfrm>
            <a:off x="3929063" y="142875"/>
            <a:ext cx="1373187" cy="858838"/>
          </a:xfrm>
          <a:prstGeom prst="rect">
            <a:avLst/>
          </a:prstGeom>
          <a:noFill/>
          <a:ln w="9525">
            <a:noFill/>
            <a:miter lim="800000"/>
            <a:headEnd/>
            <a:tailEnd/>
          </a:ln>
        </p:spPr>
      </p:pic>
      <p:pic>
        <p:nvPicPr>
          <p:cNvPr id="15365" name="Picture 6"/>
          <p:cNvPicPr>
            <a:picLocks noChangeAspect="1" noChangeArrowheads="1"/>
          </p:cNvPicPr>
          <p:nvPr/>
        </p:nvPicPr>
        <p:blipFill>
          <a:blip r:embed="rId4" cstate="print"/>
          <a:srcRect/>
          <a:stretch>
            <a:fillRect/>
          </a:stretch>
        </p:blipFill>
        <p:spPr bwMode="auto">
          <a:xfrm>
            <a:off x="5376863" y="142875"/>
            <a:ext cx="1114425" cy="882650"/>
          </a:xfrm>
          <a:prstGeom prst="rect">
            <a:avLst/>
          </a:prstGeom>
          <a:noFill/>
          <a:ln w="9525">
            <a:noFill/>
            <a:miter lim="800000"/>
            <a:headEnd/>
            <a:tailEnd/>
          </a:ln>
        </p:spPr>
      </p:pic>
      <p:pic>
        <p:nvPicPr>
          <p:cNvPr id="15366" name="Picture 10" descr="diarthrotika-tameia-(logo)"/>
          <p:cNvPicPr>
            <a:picLocks noChangeAspect="1" noChangeArrowheads="1"/>
          </p:cNvPicPr>
          <p:nvPr/>
        </p:nvPicPr>
        <p:blipFill>
          <a:blip r:embed="rId5" cstate="print"/>
          <a:srcRect/>
          <a:stretch>
            <a:fillRect/>
          </a:stretch>
        </p:blipFill>
        <p:spPr bwMode="auto">
          <a:xfrm>
            <a:off x="7418388" y="142875"/>
            <a:ext cx="1225550" cy="882650"/>
          </a:xfrm>
          <a:prstGeom prst="rect">
            <a:avLst/>
          </a:prstGeom>
          <a:noFill/>
          <a:ln w="9525">
            <a:noFill/>
            <a:miter lim="800000"/>
            <a:headEnd/>
            <a:tailEnd/>
          </a:ln>
        </p:spPr>
      </p:pic>
      <p:pic>
        <p:nvPicPr>
          <p:cNvPr id="15367" name="Picture 6" descr="logo greek.png"/>
          <p:cNvPicPr>
            <a:picLocks noChangeAspect="1"/>
          </p:cNvPicPr>
          <p:nvPr/>
        </p:nvPicPr>
        <p:blipFill>
          <a:blip r:embed="rId6" cstate="print"/>
          <a:srcRect/>
          <a:stretch>
            <a:fillRect/>
          </a:stretch>
        </p:blipFill>
        <p:spPr bwMode="auto">
          <a:xfrm>
            <a:off x="6672263" y="168275"/>
            <a:ext cx="590550" cy="804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714380"/>
          </a:xfrm>
        </p:spPr>
        <p:txBody>
          <a:bodyPr/>
          <a:lstStyle/>
          <a:p>
            <a:pPr algn="ctr"/>
            <a:r>
              <a:rPr lang="el-GR" sz="2800" b="1" dirty="0" smtClean="0">
                <a:solidFill>
                  <a:srgbClr val="000090"/>
                </a:solidFill>
                <a:latin typeface="Calibri" pitchFamily="34" charset="0"/>
              </a:rPr>
              <a:t>Ολοκληρωμένα Σχέδια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Αστικής Ανάπτυξης</a:t>
            </a:r>
            <a:endParaRPr lang="en-US" dirty="0"/>
          </a:p>
        </p:txBody>
      </p:sp>
      <p:sp>
        <p:nvSpPr>
          <p:cNvPr id="3" name="Content Placeholder 2"/>
          <p:cNvSpPr>
            <a:spLocks noGrp="1"/>
          </p:cNvSpPr>
          <p:nvPr>
            <p:ph idx="1"/>
          </p:nvPr>
        </p:nvSpPr>
        <p:spPr>
          <a:xfrm>
            <a:off x="357158" y="1268412"/>
            <a:ext cx="8319298" cy="5589587"/>
          </a:xfrm>
        </p:spPr>
        <p:txBody>
          <a:bodyPr/>
          <a:lstStyle/>
          <a:p>
            <a:pPr marL="0" indent="0" algn="ctr">
              <a:buNone/>
            </a:pPr>
            <a:r>
              <a:rPr lang="el-GR" sz="2000" b="1" i="1" dirty="0" smtClean="0">
                <a:solidFill>
                  <a:srgbClr val="C00000"/>
                </a:solidFill>
                <a:latin typeface="Calibri" pitchFamily="34" charset="0"/>
              </a:rPr>
              <a:t>Στόχευση των ολοκληρωμένων παρεμβάσεων</a:t>
            </a:r>
          </a:p>
          <a:p>
            <a:pPr marL="0" indent="0" algn="just">
              <a:buNone/>
            </a:pPr>
            <a:r>
              <a:rPr lang="el-GR" sz="1800" b="1" dirty="0" smtClean="0">
                <a:solidFill>
                  <a:srgbClr val="000090"/>
                </a:solidFill>
                <a:latin typeface="Calibri" pitchFamily="34" charset="0"/>
              </a:rPr>
              <a:t>Γενικός Στόχος</a:t>
            </a:r>
            <a:r>
              <a:rPr lang="en-US" sz="1800" b="1" dirty="0" smtClean="0">
                <a:solidFill>
                  <a:srgbClr val="000090"/>
                </a:solidFill>
                <a:latin typeface="Calibri" pitchFamily="34" charset="0"/>
              </a:rPr>
              <a:t>:</a:t>
            </a:r>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       </a:t>
            </a:r>
            <a:r>
              <a:rPr lang="el-GR" sz="1800" b="1" i="1" dirty="0" smtClean="0">
                <a:solidFill>
                  <a:srgbClr val="000090"/>
                </a:solidFill>
                <a:latin typeface="Calibri" pitchFamily="34" charset="0"/>
              </a:rPr>
              <a:t>Η ανασυγκρότηση και βιώσιμη οικονομική και κοινωνική ανάπτυξη των πόλεων</a:t>
            </a:r>
          </a:p>
          <a:p>
            <a:pPr marL="0" indent="0" algn="just">
              <a:buNone/>
            </a:pPr>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Μεταξύ άλλων κάποιες βασικές Προτεραιότητες για τη βιώσιμη αστική ανάπτυξη</a:t>
            </a:r>
            <a:r>
              <a:rPr lang="en-US" sz="1800" b="1" dirty="0" smtClean="0">
                <a:solidFill>
                  <a:srgbClr val="000090"/>
                </a:solidFill>
                <a:latin typeface="Calibri" pitchFamily="34" charset="0"/>
              </a:rPr>
              <a:t>: </a:t>
            </a:r>
            <a:endParaRPr lang="el-GR" sz="1800" b="1" dirty="0" smtClean="0">
              <a:solidFill>
                <a:srgbClr val="000090"/>
              </a:solidFill>
              <a:latin typeface="Calibri" pitchFamily="34" charset="0"/>
            </a:endParaRPr>
          </a:p>
          <a:p>
            <a:pPr algn="just">
              <a:buFont typeface="Wingdings" pitchFamily="2" charset="2"/>
              <a:buChar char="Ø"/>
            </a:pPr>
            <a:r>
              <a:rPr lang="el-GR" sz="1800" b="1" dirty="0" smtClean="0">
                <a:solidFill>
                  <a:srgbClr val="000090"/>
                </a:solidFill>
                <a:latin typeface="Calibri" pitchFamily="34" charset="0"/>
              </a:rPr>
              <a:t>Η δημιουργία και εξασφάλιση υψηλής ποιότητας δημόσιων κοινόχρηστων χώρων</a:t>
            </a:r>
          </a:p>
          <a:p>
            <a:pPr algn="just">
              <a:buFont typeface="Wingdings" pitchFamily="2" charset="2"/>
              <a:buChar char="Ø"/>
            </a:pPr>
            <a:r>
              <a:rPr lang="el-GR" sz="1800" b="1" dirty="0" smtClean="0">
                <a:solidFill>
                  <a:srgbClr val="000090"/>
                </a:solidFill>
                <a:latin typeface="Calibri" pitchFamily="34" charset="0"/>
              </a:rPr>
              <a:t>Ο εκσυγχρονισμός των δικτύων υποδομής</a:t>
            </a:r>
          </a:p>
          <a:p>
            <a:pPr algn="just">
              <a:buFont typeface="Wingdings" pitchFamily="2" charset="2"/>
              <a:buChar char="Ø"/>
            </a:pPr>
            <a:r>
              <a:rPr lang="el-GR" sz="1800" b="1" dirty="0" smtClean="0">
                <a:solidFill>
                  <a:srgbClr val="000090"/>
                </a:solidFill>
                <a:latin typeface="Calibri" pitchFamily="34" charset="0"/>
              </a:rPr>
              <a:t>Η βελτίωση της ενεργειακής αποδοτικότητας</a:t>
            </a:r>
          </a:p>
          <a:p>
            <a:pPr algn="just">
              <a:buFont typeface="Wingdings" pitchFamily="2" charset="2"/>
              <a:buChar char="Ø"/>
            </a:pPr>
            <a:r>
              <a:rPr lang="el-GR" sz="1800" b="1" dirty="0" smtClean="0">
                <a:solidFill>
                  <a:srgbClr val="000090"/>
                </a:solidFill>
                <a:latin typeface="Calibri" pitchFamily="34" charset="0"/>
              </a:rPr>
              <a:t>Η προώθηση της καινοτομίας και η ανάπτυξη επιχειρηματικότητας </a:t>
            </a:r>
          </a:p>
          <a:p>
            <a:pPr algn="just">
              <a:buFont typeface="Wingdings" pitchFamily="2" charset="2"/>
              <a:buChar char="Ø"/>
            </a:pPr>
            <a:r>
              <a:rPr lang="el-GR" sz="1800" b="1" dirty="0" smtClean="0">
                <a:solidFill>
                  <a:srgbClr val="000090"/>
                </a:solidFill>
                <a:latin typeface="Calibri" pitchFamily="34" charset="0"/>
              </a:rPr>
              <a:t>Η βιώσιμη αναβάθμιση του φυσικού και δομημένου περιβάλλοντος</a:t>
            </a:r>
          </a:p>
          <a:p>
            <a:pPr algn="just">
              <a:buFont typeface="Wingdings" pitchFamily="2" charset="2"/>
              <a:buChar char="Ø"/>
            </a:pPr>
            <a:r>
              <a:rPr lang="el-GR" sz="1800" b="1" dirty="0" smtClean="0">
                <a:solidFill>
                  <a:srgbClr val="000090"/>
                </a:solidFill>
                <a:latin typeface="Calibri" pitchFamily="34" charset="0"/>
              </a:rPr>
              <a:t>Η ενίσχυση της τοπικής οικονομίας και της τοπικής αγοράς εργασίας και με τη βελτίωση της ελκυστικότητας για ανάπτυξη επιχειρηματικών δραστηριοτήτων</a:t>
            </a:r>
          </a:p>
          <a:p>
            <a:pPr algn="just">
              <a:buFont typeface="Wingdings" pitchFamily="2" charset="2"/>
              <a:buChar char="Ø"/>
            </a:pPr>
            <a:r>
              <a:rPr lang="el-GR" sz="1800" b="1" dirty="0" smtClean="0">
                <a:solidFill>
                  <a:srgbClr val="000090"/>
                </a:solidFill>
                <a:latin typeface="Calibri" pitchFamily="34" charset="0"/>
              </a:rPr>
              <a:t>Η προώθηση δυναμικών πολιτικών επιμόρφωσης και κατάρτισης ιδιαίτερα για παιδιά νέους καθ</a:t>
            </a:r>
            <a:r>
              <a:rPr lang="el-GR" sz="1800" b="1" dirty="0">
                <a:solidFill>
                  <a:srgbClr val="000090"/>
                </a:solidFill>
                <a:latin typeface="Calibri" pitchFamily="34" charset="0"/>
              </a:rPr>
              <a:t>ώ</a:t>
            </a:r>
            <a:r>
              <a:rPr lang="el-GR" sz="1800" b="1" dirty="0" smtClean="0">
                <a:solidFill>
                  <a:srgbClr val="000090"/>
                </a:solidFill>
                <a:latin typeface="Calibri" pitchFamily="34" charset="0"/>
              </a:rPr>
              <a:t>ς και η προώθηση / ανάπτυξη κοινωνικών υποδομών</a:t>
            </a:r>
          </a:p>
          <a:p>
            <a:pPr algn="just">
              <a:buFont typeface="Wingdings" pitchFamily="2" charset="2"/>
              <a:buChar char="Ø"/>
            </a:pPr>
            <a:r>
              <a:rPr lang="el-GR" sz="1800" b="1" dirty="0" smtClean="0">
                <a:solidFill>
                  <a:srgbClr val="000090"/>
                </a:solidFill>
                <a:latin typeface="Calibri" pitchFamily="34" charset="0"/>
              </a:rPr>
              <a:t>Η προώθηση των αποδοτικών και προσιτών συστημάτων αστικής μεταφοράς</a:t>
            </a:r>
          </a:p>
          <a:p>
            <a:pPr algn="just">
              <a:buFont typeface="Wingdings" pitchFamily="2" charset="2"/>
              <a:buChar char="Ø"/>
            </a:pPr>
            <a:r>
              <a:rPr lang="el-GR" sz="1800" b="1" dirty="0" smtClean="0">
                <a:solidFill>
                  <a:srgbClr val="000090"/>
                </a:solidFill>
                <a:latin typeface="Calibri" pitchFamily="34" charset="0"/>
              </a:rPr>
              <a:t>Η εξασφάλισης κοινωνικής συνοχής</a:t>
            </a:r>
            <a:endParaRPr lang="el-GR" sz="1800" b="1" dirty="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350463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714380"/>
          </a:xfrm>
        </p:spPr>
        <p:txBody>
          <a:bodyPr/>
          <a:lstStyle/>
          <a:p>
            <a:pPr algn="ct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marL="0" indent="0" algn="ctr">
              <a:buNone/>
            </a:pPr>
            <a:endParaRPr lang="en-US" sz="1800" b="1" dirty="0" smtClean="0">
              <a:solidFill>
                <a:srgbClr val="000090"/>
              </a:solidFill>
              <a:latin typeface="Calibri" pitchFamily="34" charset="0"/>
              <a:cs typeface="Calibri" pitchFamily="34" charset="0"/>
            </a:endParaRPr>
          </a:p>
          <a:p>
            <a:pPr marL="0" indent="0" algn="ctr">
              <a:buNone/>
            </a:pPr>
            <a:endParaRPr lang="en-US" sz="1800" b="1" dirty="0">
              <a:solidFill>
                <a:srgbClr val="000090"/>
              </a:solidFill>
              <a:latin typeface="Calibri" pitchFamily="34" charset="0"/>
              <a:cs typeface="Calibri" pitchFamily="34" charset="0"/>
            </a:endParaRPr>
          </a:p>
          <a:p>
            <a:pPr marL="0" indent="0" algn="ctr">
              <a:buNone/>
            </a:pPr>
            <a:endParaRPr lang="en-US" sz="1800" b="1" dirty="0" smtClean="0">
              <a:solidFill>
                <a:srgbClr val="000090"/>
              </a:solidFill>
              <a:latin typeface="Calibri" pitchFamily="34" charset="0"/>
              <a:cs typeface="Calibri" pitchFamily="34" charset="0"/>
            </a:endParaRPr>
          </a:p>
          <a:p>
            <a:pPr marL="0" indent="0" algn="ctr">
              <a:buNone/>
            </a:pPr>
            <a:endParaRPr lang="en-US" sz="1800" b="1" dirty="0">
              <a:solidFill>
                <a:srgbClr val="000090"/>
              </a:solidFill>
              <a:latin typeface="Calibri" pitchFamily="34" charset="0"/>
              <a:cs typeface="Calibri" pitchFamily="34" charset="0"/>
            </a:endParaRPr>
          </a:p>
          <a:p>
            <a:pPr marL="0" indent="0" algn="ctr">
              <a:buNone/>
            </a:pPr>
            <a:r>
              <a:rPr lang="el-GR" sz="2400" b="1" dirty="0" smtClean="0">
                <a:solidFill>
                  <a:srgbClr val="000090"/>
                </a:solidFill>
                <a:latin typeface="Calibri" pitchFamily="34" charset="0"/>
                <a:cs typeface="Calibri" pitchFamily="34" charset="0"/>
              </a:rPr>
              <a:t>Παραδείγματα</a:t>
            </a:r>
            <a:r>
              <a:rPr lang="en-US" sz="2400" b="1" dirty="0" smtClean="0">
                <a:solidFill>
                  <a:srgbClr val="000090"/>
                </a:solidFill>
                <a:latin typeface="Calibri" pitchFamily="34" charset="0"/>
                <a:cs typeface="Calibri" pitchFamily="34" charset="0"/>
              </a:rPr>
              <a:t> </a:t>
            </a:r>
            <a:r>
              <a:rPr lang="el-GR" sz="2400" b="1" dirty="0">
                <a:solidFill>
                  <a:srgbClr val="000090"/>
                </a:solidFill>
                <a:latin typeface="Calibri" pitchFamily="34" charset="0"/>
                <a:cs typeface="Calibri" pitchFamily="34" charset="0"/>
              </a:rPr>
              <a:t>Ο</a:t>
            </a:r>
            <a:r>
              <a:rPr lang="el-GR" sz="2400" b="1" dirty="0" smtClean="0">
                <a:solidFill>
                  <a:srgbClr val="000090"/>
                </a:solidFill>
                <a:latin typeface="Calibri" pitchFamily="34" charset="0"/>
                <a:cs typeface="Calibri" pitchFamily="34" charset="0"/>
              </a:rPr>
              <a:t>λοκληρωμένων Αστικών Παρεμβάσεων </a:t>
            </a:r>
          </a:p>
          <a:p>
            <a:pPr marL="0" indent="0" algn="ctr">
              <a:buNone/>
            </a:pPr>
            <a:endParaRPr lang="el-GR" sz="2400" b="1" dirty="0" smtClean="0">
              <a:solidFill>
                <a:srgbClr val="000090"/>
              </a:solidFill>
              <a:latin typeface="Calibri" pitchFamily="34" charset="0"/>
              <a:cs typeface="Calibri" pitchFamily="34" charset="0"/>
            </a:endParaRPr>
          </a:p>
          <a:p>
            <a:pPr marL="0" indent="0" algn="ctr">
              <a:buNone/>
            </a:pPr>
            <a:endParaRPr lang="el-GR" sz="2400" b="1" dirty="0" smtClean="0">
              <a:solidFill>
                <a:srgbClr val="000090"/>
              </a:solidFill>
              <a:latin typeface="Calibri" pitchFamily="34" charset="0"/>
              <a:cs typeface="Calibri" pitchFamily="34" charset="0"/>
            </a:endParaRPr>
          </a:p>
          <a:p>
            <a:pPr marL="0" indent="0" algn="ctr">
              <a:buNone/>
            </a:pPr>
            <a:r>
              <a:rPr lang="el-GR" sz="2400" b="1" dirty="0" smtClean="0">
                <a:solidFill>
                  <a:srgbClr val="000090"/>
                </a:solidFill>
                <a:latin typeface="Calibri" pitchFamily="34" charset="0"/>
                <a:cs typeface="Calibri" pitchFamily="34" charset="0"/>
              </a:rPr>
              <a:t>Ελλάδα </a:t>
            </a:r>
            <a:endParaRPr lang="el-GR" sz="24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549551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1050276"/>
          </a:xfrm>
        </p:spPr>
        <p:txBody>
          <a:bodyPr/>
          <a:lstStyle/>
          <a:p>
            <a:pPr marL="0" indent="0" algn="ctr"/>
            <a:r>
              <a:rPr lang="el-GR" sz="2800" b="1" dirty="0" smtClean="0">
                <a:solidFill>
                  <a:srgbClr val="000090"/>
                </a:solidFill>
                <a:latin typeface="Calibri" pitchFamily="34" charset="0"/>
              </a:rPr>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 (1) Δήμος Περιστέριου</a:t>
            </a:r>
            <a:r>
              <a:rPr lang="el-GR" sz="2800" b="1" dirty="0">
                <a:solidFill>
                  <a:srgbClr val="000090"/>
                </a:solidFill>
                <a:latin typeface="Calibri" pitchFamily="34" charset="0"/>
              </a:rPr>
              <a:t/>
            </a:r>
            <a:br>
              <a:rPr lang="el-GR" sz="2800" b="1" dirty="0">
                <a:solidFill>
                  <a:srgbClr val="000090"/>
                </a:solidFill>
                <a:latin typeface="Calibri" pitchFamily="34" charset="0"/>
              </a:rPr>
            </a:br>
            <a:r>
              <a:rPr lang="el-GR" sz="2000" b="1" i="1" dirty="0">
                <a:solidFill>
                  <a:srgbClr val="000090"/>
                </a:solidFill>
                <a:latin typeface="Calibri" pitchFamily="34" charset="0"/>
              </a:rPr>
              <a:t>(υποβαθμισμένη περιοχή)</a:t>
            </a:r>
            <a:r>
              <a:rPr lang="el-GR" sz="2800" b="1" dirty="0">
                <a:solidFill>
                  <a:srgbClr val="000090"/>
                </a:solidFill>
                <a:latin typeface="Calibri" pitchFamily="34" charset="0"/>
              </a:rPr>
              <a:t/>
            </a:r>
            <a:br>
              <a:rPr lang="el-GR" sz="2800" b="1" dirty="0">
                <a:solidFill>
                  <a:srgbClr val="000090"/>
                </a:solidFill>
                <a:latin typeface="Calibri" pitchFamily="34" charset="0"/>
              </a:rPr>
            </a:b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marL="0" indent="0" algn="just">
              <a:buNone/>
            </a:pPr>
            <a:endParaRPr lang="el-GR" sz="1800" b="1" dirty="0">
              <a:solidFill>
                <a:srgbClr val="000090"/>
              </a:solidFill>
              <a:latin typeface="Calibri" pitchFamily="34" charset="0"/>
            </a:endParaRPr>
          </a:p>
          <a:p>
            <a:pPr marL="0" indent="0" algn="ctr">
              <a:buNone/>
            </a:pPr>
            <a:r>
              <a:rPr lang="el-GR" sz="1800" b="1" dirty="0" smtClean="0">
                <a:solidFill>
                  <a:srgbClr val="C00000"/>
                </a:solidFill>
                <a:latin typeface="Calibri" pitchFamily="34" charset="0"/>
              </a:rPr>
              <a:t>ΣΤΟΧΟΙ</a:t>
            </a:r>
            <a:r>
              <a:rPr lang="en-US" sz="1800" b="1" dirty="0" smtClean="0">
                <a:solidFill>
                  <a:srgbClr val="C00000"/>
                </a:solidFill>
                <a:latin typeface="Calibri" pitchFamily="34" charset="0"/>
              </a:rPr>
              <a:t>:</a:t>
            </a:r>
            <a:endParaRPr lang="el-GR" sz="1800" b="1" dirty="0">
              <a:solidFill>
                <a:srgbClr val="C00000"/>
              </a:solidFill>
              <a:latin typeface="Calibri" pitchFamily="34" charset="0"/>
            </a:endParaRPr>
          </a:p>
          <a:p>
            <a:pPr marL="0" indent="0" algn="just">
              <a:buNone/>
            </a:pPr>
            <a:endParaRPr lang="el-GR" sz="1800" b="1" dirty="0" smtClean="0">
              <a:solidFill>
                <a:srgbClr val="000090"/>
              </a:solidFill>
              <a:latin typeface="Calibri" pitchFamily="34" charset="0"/>
            </a:endParaRPr>
          </a:p>
          <a:p>
            <a:pPr algn="just"/>
            <a:r>
              <a:rPr lang="el-GR" sz="1800" b="1" dirty="0" smtClean="0">
                <a:solidFill>
                  <a:srgbClr val="000090"/>
                </a:solidFill>
                <a:latin typeface="Calibri" pitchFamily="34" charset="0"/>
              </a:rPr>
              <a:t>οικονομική αναζωογόνηση της περιοχής, </a:t>
            </a:r>
          </a:p>
          <a:p>
            <a:pPr algn="just"/>
            <a:r>
              <a:rPr lang="el-GR" sz="1800" b="1" dirty="0" smtClean="0">
                <a:solidFill>
                  <a:srgbClr val="000090"/>
                </a:solidFill>
                <a:latin typeface="Calibri" pitchFamily="34" charset="0"/>
              </a:rPr>
              <a:t>υποστήριξη κοινωνικών δραστηριοτήτων, </a:t>
            </a:r>
          </a:p>
          <a:p>
            <a:pPr algn="just"/>
            <a:r>
              <a:rPr lang="el-GR" sz="1800" b="1" dirty="0" smtClean="0">
                <a:solidFill>
                  <a:srgbClr val="000090"/>
                </a:solidFill>
                <a:latin typeface="Calibri" pitchFamily="34" charset="0"/>
              </a:rPr>
              <a:t>ενίσχυση της τοπικής απασχόλησης, </a:t>
            </a:r>
          </a:p>
          <a:p>
            <a:pPr algn="just"/>
            <a:r>
              <a:rPr lang="el-GR" sz="1800" b="1" dirty="0" smtClean="0">
                <a:solidFill>
                  <a:srgbClr val="000090"/>
                </a:solidFill>
                <a:latin typeface="Calibri" pitchFamily="34" charset="0"/>
              </a:rPr>
              <a:t>καταπολέμηση της ανεργίας, </a:t>
            </a:r>
          </a:p>
          <a:p>
            <a:pPr algn="just"/>
            <a:r>
              <a:rPr lang="el-GR" sz="1800" b="1" dirty="0" smtClean="0">
                <a:solidFill>
                  <a:srgbClr val="000090"/>
                </a:solidFill>
                <a:latin typeface="Calibri" pitchFamily="34" charset="0"/>
              </a:rPr>
              <a:t>κινητοποίηση του ιδιωτικού κτηματικού κεφαλαίου και </a:t>
            </a:r>
          </a:p>
          <a:p>
            <a:pPr algn="just"/>
            <a:r>
              <a:rPr lang="el-GR" sz="1800" b="1" dirty="0" smtClean="0">
                <a:solidFill>
                  <a:srgbClr val="000090"/>
                </a:solidFill>
                <a:latin typeface="Calibri" pitchFamily="34" charset="0"/>
              </a:rPr>
              <a:t>αναβάθμιση των ικανοτήτων / δεξιοτήτων του ανθρώπινου δυναμικού της περιοχής</a:t>
            </a:r>
            <a:endParaRPr lang="en-US" sz="1800" b="1" dirty="0" smtClean="0">
              <a:solidFill>
                <a:srgbClr val="000090"/>
              </a:solidFill>
              <a:latin typeface="Calibri" pitchFamily="34" charset="0"/>
            </a:endParaRPr>
          </a:p>
          <a:p>
            <a:pPr marL="0" indent="0" algn="just">
              <a:buNone/>
            </a:pPr>
            <a:endParaRPr lang="el-GR" sz="18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766742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1050276"/>
          </a:xfrm>
        </p:spPr>
        <p:txBody>
          <a:bodyPr/>
          <a:lstStyle/>
          <a:p>
            <a:pPr marL="0" indent="0" algn="ctr"/>
            <a:r>
              <a:rPr lang="el-GR" sz="2800" b="1" smtClean="0">
                <a:solidFill>
                  <a:srgbClr val="000090"/>
                </a:solidFill>
                <a:latin typeface="Calibri" pitchFamily="34" charset="0"/>
              </a:rPr>
              <a:t>Δήμος </a:t>
            </a:r>
            <a:r>
              <a:rPr lang="el-GR" sz="2800" b="1" dirty="0" smtClean="0">
                <a:solidFill>
                  <a:srgbClr val="000090"/>
                </a:solidFill>
                <a:latin typeface="Calibri" pitchFamily="34" charset="0"/>
              </a:rPr>
              <a:t>Περιστέριου</a:t>
            </a:r>
            <a:br>
              <a:rPr lang="el-GR" sz="2800" b="1" dirty="0" smtClean="0">
                <a:solidFill>
                  <a:srgbClr val="000090"/>
                </a:solidFill>
                <a:latin typeface="Calibri" pitchFamily="34" charset="0"/>
              </a:rPr>
            </a:br>
            <a:r>
              <a:rPr lang="el-GR" sz="2000" b="1" i="1" dirty="0" smtClean="0">
                <a:solidFill>
                  <a:srgbClr val="000090"/>
                </a:solidFill>
                <a:latin typeface="Calibri" pitchFamily="34" charset="0"/>
              </a:rPr>
              <a:t>(υποβαθμισμένη περιοχή)</a:t>
            </a: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marL="0" indent="0" algn="ctr">
              <a:buNone/>
            </a:pPr>
            <a:r>
              <a:rPr lang="el-GR" sz="1800" b="1" dirty="0" smtClean="0">
                <a:solidFill>
                  <a:srgbClr val="C00000"/>
                </a:solidFill>
                <a:latin typeface="Calibri" pitchFamily="34" charset="0"/>
                <a:cs typeface="Calibri" pitchFamily="34" charset="0"/>
              </a:rPr>
              <a:t>ΔΡΑΣΕΙΣ</a:t>
            </a:r>
            <a:r>
              <a:rPr lang="en-US" sz="1800" b="1" dirty="0" smtClean="0">
                <a:solidFill>
                  <a:srgbClr val="C00000"/>
                </a:solidFill>
                <a:latin typeface="Calibri" pitchFamily="34" charset="0"/>
                <a:cs typeface="Calibri" pitchFamily="34" charset="0"/>
              </a:rPr>
              <a:t>:</a:t>
            </a:r>
            <a:endParaRPr lang="el-GR" sz="1800" b="1" dirty="0" smtClean="0">
              <a:solidFill>
                <a:srgbClr val="C00000"/>
              </a:solidFill>
              <a:latin typeface="Calibri" pitchFamily="34" charset="0"/>
              <a:cs typeface="Calibri" pitchFamily="34" charset="0"/>
            </a:endParaRPr>
          </a:p>
          <a:p>
            <a:pPr algn="just">
              <a:buFont typeface="+mj-lt"/>
              <a:buAutoNum type="arabicPeriod"/>
            </a:pPr>
            <a:r>
              <a:rPr lang="el-GR" sz="2000" b="1" i="1" dirty="0" smtClean="0">
                <a:solidFill>
                  <a:srgbClr val="002060"/>
                </a:solidFill>
                <a:latin typeface="Calibri" pitchFamily="34" charset="0"/>
                <a:cs typeface="Calibri" pitchFamily="34" charset="0"/>
              </a:rPr>
              <a:t>Βελτίωση </a:t>
            </a:r>
            <a:r>
              <a:rPr lang="el-GR" sz="2000" b="1" i="1" dirty="0">
                <a:solidFill>
                  <a:srgbClr val="002060"/>
                </a:solidFill>
                <a:latin typeface="Calibri" pitchFamily="34" charset="0"/>
                <a:cs typeface="Calibri" pitchFamily="34" charset="0"/>
              </a:rPr>
              <a:t>ανταγωνιστικού Περιβάλλοντος των ΜΜΕ επιχειρήσεων - Νέες υποδομές ενημέρωσης και </a:t>
            </a:r>
            <a:r>
              <a:rPr lang="el-GR" sz="2000" b="1" i="1" dirty="0" smtClean="0">
                <a:solidFill>
                  <a:srgbClr val="002060"/>
                </a:solidFill>
                <a:latin typeface="Calibri" pitchFamily="34" charset="0"/>
                <a:cs typeface="Calibri" pitchFamily="34" charset="0"/>
              </a:rPr>
              <a:t>υπηρεσιών</a:t>
            </a:r>
            <a:endParaRPr lang="en-US" sz="2000" b="1" i="1" dirty="0" smtClean="0">
              <a:solidFill>
                <a:srgbClr val="002060"/>
              </a:solidFill>
              <a:latin typeface="Calibri" pitchFamily="34" charset="0"/>
              <a:cs typeface="Calibri" pitchFamily="34" charset="0"/>
            </a:endParaRPr>
          </a:p>
          <a:p>
            <a:pPr marL="0" indent="0" algn="just">
              <a:buNone/>
            </a:pPr>
            <a:endParaRPr lang="el-GR" sz="2000" b="1" i="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Δημιουργία </a:t>
            </a:r>
            <a:r>
              <a:rPr lang="el-GR" sz="1800" b="1" dirty="0">
                <a:solidFill>
                  <a:srgbClr val="000090"/>
                </a:solidFill>
                <a:latin typeface="Calibri" pitchFamily="34" charset="0"/>
                <a:cs typeface="Calibri" pitchFamily="34" charset="0"/>
              </a:rPr>
              <a:t>ενός καινοτομικού φορέα του "ΚΥΒΕ" (Κέντρο Υποστήριξης Βιοτεχνικών Επιχειρήσεων) που θα αντιμετωπίσει συνολικά την Επιχειρηματική Δραστηριότητα στην περιοχή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Δημιουργία </a:t>
            </a:r>
            <a:r>
              <a:rPr lang="el-GR" sz="1800" b="1" dirty="0">
                <a:solidFill>
                  <a:srgbClr val="000090"/>
                </a:solidFill>
                <a:latin typeface="Calibri" pitchFamily="34" charset="0"/>
                <a:cs typeface="Calibri" pitchFamily="34" charset="0"/>
              </a:rPr>
              <a:t>υποδομών αναψυχής και πολιτισμού στο χώρο της τέως ΑΡΙΣΤΟΝ Α.Ε.</a:t>
            </a:r>
            <a:endParaRPr lang="en-GB" sz="1800" b="1" dirty="0">
              <a:solidFill>
                <a:srgbClr val="000090"/>
              </a:solidFill>
              <a:latin typeface="Calibri" pitchFamily="34" charset="0"/>
              <a:cs typeface="Calibri" pitchFamily="34" charset="0"/>
            </a:endParaRPr>
          </a:p>
          <a:p>
            <a:pPr algn="just"/>
            <a:r>
              <a:rPr lang="el-GR" sz="1800" b="1" dirty="0">
                <a:solidFill>
                  <a:srgbClr val="000090"/>
                </a:solidFill>
                <a:latin typeface="Calibri" pitchFamily="34" charset="0"/>
                <a:cs typeface="Calibri" pitchFamily="34" charset="0"/>
              </a:rPr>
              <a:t>Αποκλειστική και οικονομικά αποδοτική λειτουργία που θα επιτρέπει στους τοπικούς επιχειρηματίες την ενημέρωση, πληροφόρηση συμβουλευτική υποστήριξη και διασύνδεση με την επιχειρησιακή πολιτική και τις εξελίξεις που τους αφορούν σε καθημερινή βάση (βελτίωση του ανταγωνιστικού περιβάλλοντος των ΜΜΕ της περιοχής).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Υποστήριξη </a:t>
            </a:r>
            <a:r>
              <a:rPr lang="el-GR" sz="1800" b="1" dirty="0">
                <a:solidFill>
                  <a:srgbClr val="000090"/>
                </a:solidFill>
                <a:latin typeface="Calibri" pitchFamily="34" charset="0"/>
                <a:cs typeface="Calibri" pitchFamily="34" charset="0"/>
              </a:rPr>
              <a:t>των επιχειρήσεων στον τομέα της ανάπτυξης των Δημοσίων σχέσεων.</a:t>
            </a:r>
            <a:endParaRPr lang="en-GB" sz="1800" b="1" dirty="0">
              <a:solidFill>
                <a:srgbClr val="000090"/>
              </a:solidFill>
              <a:latin typeface="Calibri" pitchFamily="34" charset="0"/>
              <a:cs typeface="Calibri" pitchFamily="34" charset="0"/>
            </a:endParaRPr>
          </a:p>
          <a:p>
            <a:pPr marL="0" indent="0" algn="just">
              <a:buNone/>
            </a:pPr>
            <a:endParaRPr lang="en-US" sz="1800" b="1" dirty="0" smtClean="0">
              <a:solidFill>
                <a:srgbClr val="000090"/>
              </a:solidFill>
              <a:latin typeface="Calibri" pitchFamily="34" charset="0"/>
              <a:cs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1307971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1050276"/>
          </a:xfrm>
        </p:spPr>
        <p:txBody>
          <a:bodyPr/>
          <a:lstStyle/>
          <a:p>
            <a:pPr marL="0" indent="0" algn="ctr"/>
            <a:r>
              <a:rPr lang="el-GR" sz="2800" b="1" dirty="0" smtClean="0">
                <a:solidFill>
                  <a:srgbClr val="000090"/>
                </a:solidFill>
                <a:latin typeface="Calibri" pitchFamily="34" charset="0"/>
              </a:rPr>
              <a:t>Δήμος Περιστέριου</a:t>
            </a:r>
            <a:br>
              <a:rPr lang="el-GR" sz="2800" b="1" dirty="0" smtClean="0">
                <a:solidFill>
                  <a:srgbClr val="000090"/>
                </a:solidFill>
                <a:latin typeface="Calibri" pitchFamily="34" charset="0"/>
              </a:rPr>
            </a:br>
            <a:r>
              <a:rPr lang="el-GR" sz="2000" b="1" i="1" dirty="0" smtClean="0">
                <a:solidFill>
                  <a:srgbClr val="000090"/>
                </a:solidFill>
                <a:latin typeface="Calibri" pitchFamily="34" charset="0"/>
              </a:rPr>
              <a:t>(υποβαθμισμένη περιοχή)</a:t>
            </a: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251521" y="1316264"/>
            <a:ext cx="8668642" cy="6217192"/>
          </a:xfrm>
        </p:spPr>
        <p:txBody>
          <a:bodyPr/>
          <a:lstStyle/>
          <a:p>
            <a:pPr marL="0" indent="0" algn="just">
              <a:buNone/>
            </a:pPr>
            <a:r>
              <a:rPr lang="en-US" sz="1800" b="1" i="1" dirty="0" smtClean="0">
                <a:solidFill>
                  <a:srgbClr val="002060"/>
                </a:solidFill>
                <a:latin typeface="Calibri" pitchFamily="34" charset="0"/>
                <a:cs typeface="Calibri" pitchFamily="34" charset="0"/>
              </a:rPr>
              <a:t>2. </a:t>
            </a:r>
            <a:r>
              <a:rPr lang="el-GR" sz="1800" b="1" i="1" dirty="0" smtClean="0">
                <a:solidFill>
                  <a:srgbClr val="002060"/>
                </a:solidFill>
                <a:latin typeface="Calibri" pitchFamily="34" charset="0"/>
                <a:cs typeface="Calibri" pitchFamily="34" charset="0"/>
              </a:rPr>
              <a:t>Συγκοινωνιακή </a:t>
            </a:r>
            <a:r>
              <a:rPr lang="el-GR" sz="1800" b="1" i="1" dirty="0">
                <a:solidFill>
                  <a:srgbClr val="002060"/>
                </a:solidFill>
                <a:latin typeface="Calibri" pitchFamily="34" charset="0"/>
                <a:cs typeface="Calibri" pitchFamily="34" charset="0"/>
              </a:rPr>
              <a:t>Υποδομή  </a:t>
            </a:r>
            <a:r>
              <a:rPr lang="en-US" sz="1800" b="1" i="1" dirty="0" smtClean="0">
                <a:solidFill>
                  <a:srgbClr val="002060"/>
                </a:solidFill>
                <a:latin typeface="Calibri" pitchFamily="34" charset="0"/>
                <a:cs typeface="Calibri" pitchFamily="34" charset="0"/>
              </a:rPr>
              <a:t> -  </a:t>
            </a:r>
            <a:r>
              <a:rPr lang="el-GR" sz="1800" b="1" i="1" dirty="0" smtClean="0">
                <a:solidFill>
                  <a:srgbClr val="002060"/>
                </a:solidFill>
                <a:latin typeface="Calibri" pitchFamily="34" charset="0"/>
                <a:cs typeface="Calibri" pitchFamily="34" charset="0"/>
              </a:rPr>
              <a:t>Η </a:t>
            </a:r>
            <a:r>
              <a:rPr lang="el-GR" sz="1800" b="1" i="1" dirty="0">
                <a:solidFill>
                  <a:srgbClr val="002060"/>
                </a:solidFill>
                <a:latin typeface="Calibri" pitchFamily="34" charset="0"/>
                <a:cs typeface="Calibri" pitchFamily="34" charset="0"/>
              </a:rPr>
              <a:t>συγκοινωνιακή σύνδεση του βιομηχανικού θύλακα του ΚΥΒΕ και των εγκαταστάσεων κοινωνικού εξοπλισμού με το κέντρο και τις συνοικίες του </a:t>
            </a:r>
            <a:r>
              <a:rPr lang="el-GR" sz="1800" b="1" i="1" dirty="0" smtClean="0">
                <a:solidFill>
                  <a:srgbClr val="002060"/>
                </a:solidFill>
                <a:latin typeface="Calibri" pitchFamily="34" charset="0"/>
                <a:cs typeface="Calibri" pitchFamily="34" charset="0"/>
              </a:rPr>
              <a:t>Δήμου</a:t>
            </a:r>
            <a:endParaRPr lang="en-GB" sz="1800" b="1" i="1" dirty="0">
              <a:solidFill>
                <a:srgbClr val="000090"/>
              </a:solidFill>
              <a:latin typeface="Calibri" pitchFamily="34" charset="0"/>
              <a:cs typeface="Calibri" pitchFamily="34" charset="0"/>
            </a:endParaRPr>
          </a:p>
          <a:p>
            <a:pPr algn="just"/>
            <a:r>
              <a:rPr lang="el-GR" sz="1800" b="1" dirty="0">
                <a:solidFill>
                  <a:srgbClr val="000090"/>
                </a:solidFill>
                <a:latin typeface="Calibri" pitchFamily="34" charset="0"/>
                <a:cs typeface="Calibri" pitchFamily="34" charset="0"/>
              </a:rPr>
              <a:t>Λειτουργία γραμμής λεωφορείων (</a:t>
            </a:r>
            <a:r>
              <a:rPr lang="en-US" sz="1800" b="1" dirty="0">
                <a:solidFill>
                  <a:srgbClr val="000090"/>
                </a:solidFill>
                <a:latin typeface="Calibri" pitchFamily="34" charset="0"/>
                <a:cs typeface="Calibri" pitchFamily="34" charset="0"/>
              </a:rPr>
              <a:t>mini bus</a:t>
            </a:r>
            <a:r>
              <a:rPr lang="el-GR" sz="1800" b="1" dirty="0">
                <a:solidFill>
                  <a:srgbClr val="000090"/>
                </a:solidFill>
                <a:latin typeface="Calibri" pitchFamily="34" charset="0"/>
                <a:cs typeface="Calibri" pitchFamily="34" charset="0"/>
              </a:rPr>
              <a:t>) συνολικού μήκους 8 </a:t>
            </a:r>
            <a:r>
              <a:rPr lang="el-GR" sz="1800" b="1" dirty="0" err="1">
                <a:solidFill>
                  <a:srgbClr val="000090"/>
                </a:solidFill>
                <a:latin typeface="Calibri" pitchFamily="34" charset="0"/>
                <a:cs typeface="Calibri" pitchFamily="34" charset="0"/>
              </a:rPr>
              <a:t>χλμ</a:t>
            </a:r>
            <a:r>
              <a:rPr lang="el-GR" sz="1800" b="1" dirty="0">
                <a:solidFill>
                  <a:srgbClr val="000090"/>
                </a:solidFill>
                <a:latin typeface="Calibri" pitchFamily="34" charset="0"/>
                <a:cs typeface="Calibri" pitchFamily="34" charset="0"/>
              </a:rPr>
              <a:t>.</a:t>
            </a:r>
            <a:endParaRPr lang="en-GB" sz="1800" b="1" dirty="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Διευκόλυνση </a:t>
            </a:r>
            <a:r>
              <a:rPr lang="el-GR" sz="1800" b="1" dirty="0">
                <a:solidFill>
                  <a:srgbClr val="000090"/>
                </a:solidFill>
                <a:latin typeface="Calibri" pitchFamily="34" charset="0"/>
                <a:cs typeface="Calibri" pitchFamily="34" charset="0"/>
              </a:rPr>
              <a:t>των μετακινήσεων των ευπαθέστερων κοινωνικά και χαμηλότερου εισοδήματος κατοίκων και εργαζομένων του Περιστερίου</a:t>
            </a:r>
            <a:r>
              <a:rPr lang="el-GR" sz="1800" b="1" dirty="0" smtClean="0">
                <a:solidFill>
                  <a:srgbClr val="000090"/>
                </a:solidFill>
                <a:latin typeface="Calibri" pitchFamily="34" charset="0"/>
                <a:cs typeface="Calibri" pitchFamily="34" charset="0"/>
              </a:rPr>
              <a:t>.</a:t>
            </a:r>
            <a:endParaRPr lang="en-US" sz="1800" b="1" dirty="0" smtClean="0">
              <a:solidFill>
                <a:srgbClr val="000090"/>
              </a:solidFill>
              <a:latin typeface="Calibri" pitchFamily="34" charset="0"/>
              <a:cs typeface="Calibri" pitchFamily="34" charset="0"/>
            </a:endParaRPr>
          </a:p>
          <a:p>
            <a:pPr algn="just"/>
            <a:endParaRPr lang="en-GB" sz="1800" b="1" dirty="0">
              <a:solidFill>
                <a:srgbClr val="000090"/>
              </a:solidFill>
              <a:latin typeface="Calibri" pitchFamily="34" charset="0"/>
              <a:cs typeface="Calibri" pitchFamily="34" charset="0"/>
            </a:endParaRPr>
          </a:p>
          <a:p>
            <a:pPr marL="0" indent="0" algn="just">
              <a:buNone/>
            </a:pPr>
            <a:r>
              <a:rPr lang="en-US" sz="1800" b="1" i="1" dirty="0" smtClean="0">
                <a:solidFill>
                  <a:srgbClr val="002060"/>
                </a:solidFill>
                <a:latin typeface="Calibri" pitchFamily="34" charset="0"/>
                <a:cs typeface="Calibri" pitchFamily="34" charset="0"/>
              </a:rPr>
              <a:t>3. </a:t>
            </a:r>
            <a:r>
              <a:rPr lang="el-GR" sz="1800" b="1" i="1" dirty="0" smtClean="0">
                <a:solidFill>
                  <a:srgbClr val="002060"/>
                </a:solidFill>
                <a:latin typeface="Calibri" pitchFamily="34" charset="0"/>
                <a:cs typeface="Calibri" pitchFamily="34" charset="0"/>
              </a:rPr>
              <a:t>Βελτίωση </a:t>
            </a:r>
            <a:r>
              <a:rPr lang="el-GR" sz="1800" b="1" i="1" dirty="0">
                <a:solidFill>
                  <a:srgbClr val="002060"/>
                </a:solidFill>
                <a:latin typeface="Calibri" pitchFamily="34" charset="0"/>
                <a:cs typeface="Calibri" pitchFamily="34" charset="0"/>
              </a:rPr>
              <a:t>πρόσβασης στον κοινωνικό εξοπλισμό της πόλης – ισότητα ευκαιριών</a:t>
            </a:r>
            <a:endParaRPr lang="en-GB" sz="1800" b="1" i="1" dirty="0">
              <a:solidFill>
                <a:srgbClr val="002060"/>
              </a:solidFill>
              <a:latin typeface="Calibri" pitchFamily="34" charset="0"/>
              <a:cs typeface="Calibri" pitchFamily="34" charset="0"/>
            </a:endParaRPr>
          </a:p>
          <a:p>
            <a:pPr algn="just"/>
            <a:r>
              <a:rPr lang="el-GR" sz="1800" b="1" dirty="0">
                <a:solidFill>
                  <a:srgbClr val="000090"/>
                </a:solidFill>
                <a:latin typeface="Calibri" pitchFamily="34" charset="0"/>
                <a:cs typeface="Calibri" pitchFamily="34" charset="0"/>
              </a:rPr>
              <a:t>Δημιουργία τριών Συμβουλευτικών Σταθμών (Σταθμός Εργαζόμενης Γυναίκας, Σταθμός Δημιουργικής απασχόλησης Παιδιών, Σταθμός Νέων Πρόληψης </a:t>
            </a:r>
            <a:r>
              <a:rPr lang="el-GR" sz="1800" b="1" dirty="0" err="1">
                <a:solidFill>
                  <a:srgbClr val="000090"/>
                </a:solidFill>
                <a:latin typeface="Calibri" pitchFamily="34" charset="0"/>
                <a:cs typeface="Calibri" pitchFamily="34" charset="0"/>
              </a:rPr>
              <a:t>Ιατροκοινωνικών</a:t>
            </a:r>
            <a:r>
              <a:rPr lang="el-GR" sz="1800" b="1" dirty="0">
                <a:solidFill>
                  <a:srgbClr val="000090"/>
                </a:solidFill>
                <a:latin typeface="Calibri" pitchFamily="34" charset="0"/>
                <a:cs typeface="Calibri" pitchFamily="34" charset="0"/>
              </a:rPr>
              <a:t> Προβλημάτων).</a:t>
            </a:r>
            <a:endParaRPr lang="en-GB" sz="1800" b="1" dirty="0">
              <a:solidFill>
                <a:srgbClr val="000090"/>
              </a:solidFill>
              <a:latin typeface="Calibri" pitchFamily="34" charset="0"/>
              <a:cs typeface="Calibri" pitchFamily="34" charset="0"/>
            </a:endParaRPr>
          </a:p>
          <a:p>
            <a:pPr algn="just"/>
            <a:r>
              <a:rPr lang="el-GR" sz="1800" b="1" dirty="0">
                <a:solidFill>
                  <a:srgbClr val="000090"/>
                </a:solidFill>
                <a:latin typeface="Calibri" pitchFamily="34" charset="0"/>
                <a:cs typeface="Calibri" pitchFamily="34" charset="0"/>
              </a:rPr>
              <a:t>Η ομαλότερη ένταξη στην αγορά εργασίας των γυναικών της περιοχής, με χαμηλό εισόδημα και προβληματική εργασιακή εμπειρία.  </a:t>
            </a:r>
            <a:endParaRPr lang="en-US"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Η </a:t>
            </a:r>
            <a:r>
              <a:rPr lang="el-GR" sz="1800" b="1" dirty="0">
                <a:solidFill>
                  <a:srgbClr val="000090"/>
                </a:solidFill>
                <a:latin typeface="Calibri" pitchFamily="34" charset="0"/>
                <a:cs typeface="Calibri" pitchFamily="34" charset="0"/>
              </a:rPr>
              <a:t>δημιουργική απασχόληση και η ανάπτυξη παιδιών 6-12 εργαζομένων μητέρων, πρόληψη και ενημέρωση γύρω από τα </a:t>
            </a:r>
            <a:r>
              <a:rPr lang="el-GR" sz="1800" b="1" dirty="0" err="1">
                <a:solidFill>
                  <a:srgbClr val="000090"/>
                </a:solidFill>
                <a:latin typeface="Calibri" pitchFamily="34" charset="0"/>
                <a:cs typeface="Calibri" pitchFamily="34" charset="0"/>
              </a:rPr>
              <a:t>ιατροκοινωνικά</a:t>
            </a:r>
            <a:r>
              <a:rPr lang="el-GR" sz="1800" b="1" dirty="0">
                <a:solidFill>
                  <a:srgbClr val="000090"/>
                </a:solidFill>
                <a:latin typeface="Calibri" pitchFamily="34" charset="0"/>
                <a:cs typeface="Calibri" pitchFamily="34" charset="0"/>
              </a:rPr>
              <a:t>  προβλήματα.</a:t>
            </a:r>
            <a:endParaRPr lang="en-GB" sz="1800" b="1" dirty="0">
              <a:solidFill>
                <a:srgbClr val="000090"/>
              </a:solidFill>
              <a:latin typeface="Calibri" pitchFamily="34" charset="0"/>
              <a:cs typeface="Calibri" pitchFamily="34" charset="0"/>
            </a:endParaRPr>
          </a:p>
          <a:p>
            <a:pPr marL="0" indent="0" algn="just">
              <a:buNone/>
            </a:pPr>
            <a:endParaRPr lang="en-US" sz="2000" b="1" dirty="0">
              <a:solidFill>
                <a:srgbClr val="000090"/>
              </a:solidFill>
              <a:latin typeface="Calibri" pitchFamily="34" charset="0"/>
            </a:endParaRPr>
          </a:p>
          <a:p>
            <a:pPr marL="0" indent="0" algn="just">
              <a:buNone/>
            </a:pPr>
            <a:endParaRPr lang="en-US" sz="2000" b="1" dirty="0" smtClean="0">
              <a:solidFill>
                <a:srgbClr val="000090"/>
              </a:solidFill>
              <a:latin typeface="Calibri" pitchFamily="34" charset="0"/>
              <a:cs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10949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45124"/>
            <a:ext cx="6457528" cy="1050276"/>
          </a:xfrm>
        </p:spPr>
        <p:txBody>
          <a:bodyPr/>
          <a:lstStyle/>
          <a:p>
            <a:pPr marL="0" indent="0" algn="ctr"/>
            <a:r>
              <a:rPr lang="el-GR" sz="2800" b="1" dirty="0" smtClean="0">
                <a:solidFill>
                  <a:srgbClr val="000090"/>
                </a:solidFill>
                <a:latin typeface="Calibri" pitchFamily="34" charset="0"/>
              </a:rPr>
              <a:t>Δήμος Περιστέριου</a:t>
            </a:r>
            <a:br>
              <a:rPr lang="el-GR" sz="2800" b="1" dirty="0" smtClean="0">
                <a:solidFill>
                  <a:srgbClr val="000090"/>
                </a:solidFill>
                <a:latin typeface="Calibri" pitchFamily="34" charset="0"/>
              </a:rPr>
            </a:br>
            <a:r>
              <a:rPr lang="el-GR" sz="2000" b="1" dirty="0" smtClean="0">
                <a:solidFill>
                  <a:srgbClr val="000090"/>
                </a:solidFill>
                <a:latin typeface="Calibri" pitchFamily="34" charset="0"/>
              </a:rPr>
              <a:t>(Υ</a:t>
            </a:r>
            <a:r>
              <a:rPr lang="el-GR" sz="2000" b="1" i="1" dirty="0" smtClean="0">
                <a:solidFill>
                  <a:srgbClr val="000090"/>
                </a:solidFill>
                <a:latin typeface="Calibri" pitchFamily="34" charset="0"/>
              </a:rPr>
              <a:t>ποβαθμισμένη περιοχή)</a:t>
            </a:r>
            <a:endParaRPr lang="en-US" sz="20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marL="0" indent="0">
              <a:buNone/>
            </a:pPr>
            <a:endParaRPr lang="el-GR" sz="1800" b="1" i="1" dirty="0" smtClean="0">
              <a:solidFill>
                <a:srgbClr val="002060"/>
              </a:solidFill>
            </a:endParaRPr>
          </a:p>
          <a:p>
            <a:pPr marL="0" indent="0" algn="just">
              <a:buNone/>
            </a:pPr>
            <a:r>
              <a:rPr lang="el-GR" sz="1800" b="1" i="1" dirty="0" smtClean="0">
                <a:solidFill>
                  <a:srgbClr val="002060"/>
                </a:solidFill>
              </a:rPr>
              <a:t>4</a:t>
            </a:r>
            <a:r>
              <a:rPr lang="en-US" sz="1800" b="1" i="1" dirty="0" smtClean="0">
                <a:solidFill>
                  <a:srgbClr val="002060"/>
                </a:solidFill>
              </a:rPr>
              <a:t>. </a:t>
            </a:r>
            <a:r>
              <a:rPr lang="el-GR" sz="1800" b="1" i="1" dirty="0" smtClean="0">
                <a:solidFill>
                  <a:srgbClr val="002060"/>
                </a:solidFill>
              </a:rPr>
              <a:t>Αναβάθμιση </a:t>
            </a:r>
            <a:r>
              <a:rPr lang="el-GR" sz="1800" b="1" i="1" dirty="0">
                <a:solidFill>
                  <a:srgbClr val="002060"/>
                </a:solidFill>
              </a:rPr>
              <a:t>φυσικού και δομημένου αστικού περιβάλλοντος</a:t>
            </a:r>
            <a:endParaRPr lang="en-GB" sz="1800" b="1" i="1" dirty="0">
              <a:solidFill>
                <a:srgbClr val="002060"/>
              </a:solidFill>
            </a:endParaRPr>
          </a:p>
          <a:p>
            <a:pPr algn="just"/>
            <a:r>
              <a:rPr lang="el-GR" sz="1800" b="1" dirty="0">
                <a:solidFill>
                  <a:srgbClr val="000090"/>
                </a:solidFill>
              </a:rPr>
              <a:t>Πεζοδρομήσεις, </a:t>
            </a:r>
            <a:r>
              <a:rPr lang="el-GR" sz="1800" b="1" dirty="0" err="1">
                <a:solidFill>
                  <a:srgbClr val="000090"/>
                </a:solidFill>
              </a:rPr>
              <a:t>δεντροφυτεύσεις</a:t>
            </a:r>
            <a:r>
              <a:rPr lang="el-GR" sz="1800" b="1" dirty="0">
                <a:solidFill>
                  <a:srgbClr val="000090"/>
                </a:solidFill>
              </a:rPr>
              <a:t>, αναπλάσεις.</a:t>
            </a:r>
            <a:endParaRPr lang="en-GB" sz="1800" b="1" dirty="0">
              <a:solidFill>
                <a:srgbClr val="000090"/>
              </a:solidFill>
            </a:endParaRPr>
          </a:p>
          <a:p>
            <a:pPr algn="just"/>
            <a:r>
              <a:rPr lang="el-GR" sz="1800" b="1" dirty="0">
                <a:solidFill>
                  <a:srgbClr val="000090"/>
                </a:solidFill>
              </a:rPr>
              <a:t>Ενσωμάτωση του εκτός σχεδίου εγκαταλελειμμένου χώρου στον κατοικημένο αστικό ιστό με σκοπό να επανέλθει ζωή και κίνηση και να αποκατασταθεί στοιχειώδης ασφάλεια στον αναπλασσόμενο χώρο καθώς και ανάπλαση της κύριας εισόδου της </a:t>
            </a:r>
            <a:r>
              <a:rPr lang="el-GR" sz="1800" b="1" dirty="0" smtClean="0">
                <a:solidFill>
                  <a:srgbClr val="000090"/>
                </a:solidFill>
              </a:rPr>
              <a:t>πόλης</a:t>
            </a:r>
          </a:p>
          <a:p>
            <a:pPr algn="just">
              <a:buNone/>
            </a:pPr>
            <a:endParaRPr lang="en-GB" sz="1800" b="1" dirty="0">
              <a:solidFill>
                <a:srgbClr val="000090"/>
              </a:solidFill>
            </a:endParaRPr>
          </a:p>
          <a:p>
            <a:pPr marL="0" indent="0" algn="just">
              <a:buNone/>
            </a:pPr>
            <a:r>
              <a:rPr lang="en-US" sz="1800" b="1" i="1" dirty="0" smtClean="0">
                <a:solidFill>
                  <a:srgbClr val="002060"/>
                </a:solidFill>
              </a:rPr>
              <a:t>5. </a:t>
            </a:r>
            <a:r>
              <a:rPr lang="el-GR" sz="1800" b="1" i="1" dirty="0" smtClean="0">
                <a:solidFill>
                  <a:srgbClr val="002060"/>
                </a:solidFill>
              </a:rPr>
              <a:t>Ανάπτυξη </a:t>
            </a:r>
            <a:r>
              <a:rPr lang="el-GR" sz="1800" b="1" i="1" dirty="0">
                <a:solidFill>
                  <a:srgbClr val="002060"/>
                </a:solidFill>
              </a:rPr>
              <a:t>Ανθρώπινου Δυναμικού</a:t>
            </a:r>
            <a:endParaRPr lang="en-GB" sz="1800" b="1" i="1" dirty="0">
              <a:solidFill>
                <a:srgbClr val="002060"/>
              </a:solidFill>
            </a:endParaRPr>
          </a:p>
          <a:p>
            <a:pPr algn="just"/>
            <a:r>
              <a:rPr lang="el-GR" sz="1800" b="1" dirty="0">
                <a:solidFill>
                  <a:srgbClr val="000090"/>
                </a:solidFill>
              </a:rPr>
              <a:t>Κατάρτιση σε ομάδες Επιχειρηματιών και στελεχών Επιχειρήσεων, στελέχωση και λειτουργία συμπλέγματος συμβουλευτικών σταθμών, κατάρτιση εργαζομένων γυναικών, κατάρτιση στελεχών ΟΤΑ </a:t>
            </a:r>
            <a:endParaRPr lang="en-GB" sz="1800" b="1" dirty="0">
              <a:solidFill>
                <a:srgbClr val="000090"/>
              </a:solidFill>
            </a:endParaRPr>
          </a:p>
          <a:p>
            <a:pPr algn="just"/>
            <a:r>
              <a:rPr lang="el-GR" sz="1800" b="1" dirty="0">
                <a:solidFill>
                  <a:srgbClr val="000090"/>
                </a:solidFill>
              </a:rPr>
              <a:t>Αναβάθμιση του Κέντρου Προώθησης της Απασχόλησης (ΚΕΠΑ</a:t>
            </a:r>
            <a:r>
              <a:rPr lang="el-GR" sz="1900" b="1" dirty="0">
                <a:solidFill>
                  <a:srgbClr val="000090"/>
                </a:solidFill>
              </a:rPr>
              <a:t>)</a:t>
            </a:r>
            <a:endParaRPr lang="en-GB" sz="1900" b="1" dirty="0">
              <a:solidFill>
                <a:srgbClr val="000090"/>
              </a:solidFill>
            </a:endParaRPr>
          </a:p>
          <a:p>
            <a:pPr marL="0" indent="0" algn="just">
              <a:buNone/>
            </a:pPr>
            <a:endParaRPr lang="en-US" sz="20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183749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457528" cy="720080"/>
          </a:xfrm>
        </p:spPr>
        <p:txBody>
          <a:bodyPr/>
          <a:lstStyle/>
          <a:p>
            <a:pPr algn="ctr"/>
            <a:r>
              <a:rPr lang="el-GR" sz="2800" b="1" dirty="0" smtClean="0">
                <a:solidFill>
                  <a:srgbClr val="000090"/>
                </a:solidFill>
                <a:latin typeface="Calibri" pitchFamily="34" charset="0"/>
                <a:cs typeface="Calibri" pitchFamily="34" charset="0"/>
              </a:rPr>
              <a:t>(2) Δήμος Νάουσας</a:t>
            </a:r>
            <a:r>
              <a:rPr lang="el-GR" sz="2400" b="1" dirty="0" smtClean="0">
                <a:solidFill>
                  <a:srgbClr val="000090"/>
                </a:solidFill>
                <a:latin typeface="Calibri" pitchFamily="34" charset="0"/>
                <a:cs typeface="Calibri" pitchFamily="34" charset="0"/>
              </a:rPr>
              <a:t/>
            </a:r>
            <a:br>
              <a:rPr lang="el-GR" sz="2400" b="1" dirty="0" smtClean="0">
                <a:solidFill>
                  <a:srgbClr val="000090"/>
                </a:solidFill>
                <a:latin typeface="Calibri" pitchFamily="34" charset="0"/>
                <a:cs typeface="Calibri" pitchFamily="34" charset="0"/>
              </a:rPr>
            </a:br>
            <a:r>
              <a:rPr lang="el-GR" sz="2400" b="1" dirty="0" smtClean="0">
                <a:solidFill>
                  <a:srgbClr val="000090"/>
                </a:solidFill>
                <a:latin typeface="Calibri" pitchFamily="34" charset="0"/>
                <a:cs typeface="Calibri" pitchFamily="34" charset="0"/>
              </a:rPr>
              <a:t> </a:t>
            </a:r>
            <a:r>
              <a:rPr lang="el-GR" sz="2000" b="1" dirty="0" smtClean="0">
                <a:solidFill>
                  <a:srgbClr val="000090"/>
                </a:solidFill>
                <a:latin typeface="Calibri" pitchFamily="34" charset="0"/>
                <a:cs typeface="Calibri" pitchFamily="34" charset="0"/>
              </a:rPr>
              <a:t>(Περιοχή Ποταμού Αράπιτσα)</a:t>
            </a:r>
            <a:endParaRPr lang="en-GB" sz="20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611560" y="1196752"/>
            <a:ext cx="7675562" cy="5544616"/>
          </a:xfrm>
        </p:spPr>
        <p:txBody>
          <a:bodyPr/>
          <a:lstStyle/>
          <a:p>
            <a:pPr marL="0" indent="0" algn="ctr">
              <a:buNone/>
            </a:pPr>
            <a:r>
              <a:rPr lang="el-GR" sz="1800" b="1" dirty="0" smtClean="0">
                <a:solidFill>
                  <a:srgbClr val="C00000"/>
                </a:solidFill>
                <a:latin typeface="Calibri" pitchFamily="34" charset="0"/>
              </a:rPr>
              <a:t>ΣΤΟΧΟΣ</a:t>
            </a:r>
            <a:endParaRPr lang="el-GR" sz="1800" b="1" dirty="0">
              <a:solidFill>
                <a:srgbClr val="C00000"/>
              </a:solidFill>
              <a:latin typeface="Calibri" pitchFamily="34" charset="0"/>
            </a:endParaRPr>
          </a:p>
          <a:p>
            <a:pPr marL="0" indent="0" algn="ctr">
              <a:buNone/>
            </a:pPr>
            <a:endParaRPr lang="en-US" sz="1200" dirty="0" smtClean="0"/>
          </a:p>
          <a:p>
            <a:pPr marL="0" indent="0" algn="just">
              <a:buNone/>
            </a:pPr>
            <a:r>
              <a:rPr lang="el-GR" sz="1800" b="1" i="1" dirty="0">
                <a:solidFill>
                  <a:srgbClr val="000090"/>
                </a:solidFill>
                <a:latin typeface="Calibri" pitchFamily="34" charset="0"/>
                <a:cs typeface="Calibri" pitchFamily="34" charset="0"/>
              </a:rPr>
              <a:t>Α</a:t>
            </a:r>
            <a:r>
              <a:rPr lang="el-GR" sz="1800" b="1" i="1" dirty="0" smtClean="0">
                <a:solidFill>
                  <a:srgbClr val="000090"/>
                </a:solidFill>
                <a:latin typeface="Calibri" pitchFamily="34" charset="0"/>
                <a:cs typeface="Calibri" pitchFamily="34" charset="0"/>
              </a:rPr>
              <a:t>νασυγκρότηση </a:t>
            </a:r>
            <a:r>
              <a:rPr lang="el-GR" sz="1800" b="1" i="1" dirty="0">
                <a:solidFill>
                  <a:srgbClr val="000090"/>
                </a:solidFill>
                <a:latin typeface="Calibri" pitchFamily="34" charset="0"/>
                <a:cs typeface="Calibri" pitchFamily="34" charset="0"/>
              </a:rPr>
              <a:t>και </a:t>
            </a:r>
            <a:r>
              <a:rPr lang="el-GR" sz="1800" b="1" i="1" dirty="0" smtClean="0">
                <a:solidFill>
                  <a:srgbClr val="000090"/>
                </a:solidFill>
                <a:latin typeface="Calibri" pitchFamily="34" charset="0"/>
                <a:cs typeface="Calibri" pitchFamily="34" charset="0"/>
              </a:rPr>
              <a:t>αειφόρος </a:t>
            </a:r>
            <a:r>
              <a:rPr lang="el-GR" sz="1800" b="1" i="1" dirty="0">
                <a:solidFill>
                  <a:srgbClr val="000090"/>
                </a:solidFill>
                <a:latin typeface="Calibri" pitchFamily="34" charset="0"/>
                <a:cs typeface="Calibri" pitchFamily="34" charset="0"/>
              </a:rPr>
              <a:t>οικονομική και κοινωνική αναζωογόνηση της περιοχής του ποταμού </a:t>
            </a:r>
            <a:r>
              <a:rPr lang="el-GR" sz="1800" b="1" i="1" dirty="0" err="1" smtClean="0">
                <a:solidFill>
                  <a:srgbClr val="000090"/>
                </a:solidFill>
                <a:latin typeface="Calibri" pitchFamily="34" charset="0"/>
                <a:cs typeface="Calibri" pitchFamily="34" charset="0"/>
              </a:rPr>
              <a:t>Αράπιτσα</a:t>
            </a:r>
            <a:r>
              <a:rPr lang="el-GR" sz="1800" b="1" i="1" dirty="0" smtClean="0">
                <a:solidFill>
                  <a:srgbClr val="000090"/>
                </a:solidFill>
                <a:latin typeface="Calibri" pitchFamily="34" charset="0"/>
                <a:cs typeface="Calibri" pitchFamily="34" charset="0"/>
              </a:rPr>
              <a:t> </a:t>
            </a:r>
            <a:endParaRPr lang="en-US" sz="1800" b="1" i="1" dirty="0" smtClean="0">
              <a:solidFill>
                <a:srgbClr val="000090"/>
              </a:solidFill>
              <a:latin typeface="Calibri" pitchFamily="34" charset="0"/>
              <a:cs typeface="Calibri" pitchFamily="34" charset="0"/>
            </a:endParaRPr>
          </a:p>
          <a:p>
            <a:pPr marL="0" indent="0">
              <a:buNone/>
            </a:pPr>
            <a:r>
              <a:rPr lang="el-GR" sz="1800" b="1" dirty="0" smtClean="0">
                <a:solidFill>
                  <a:srgbClr val="C00000"/>
                </a:solidFill>
                <a:latin typeface="Calibri" pitchFamily="34" charset="0"/>
                <a:cs typeface="Calibri" pitchFamily="34" charset="0"/>
              </a:rPr>
              <a:t>ΔΡΑΣΕΙΣ</a:t>
            </a:r>
            <a:r>
              <a:rPr lang="el-GR" sz="1800" b="1" dirty="0" smtClean="0">
                <a:solidFill>
                  <a:srgbClr val="000090"/>
                </a:solidFill>
                <a:latin typeface="Calibri" pitchFamily="34" charset="0"/>
                <a:cs typeface="Calibri" pitchFamily="34" charset="0"/>
              </a:rPr>
              <a:t> </a:t>
            </a:r>
            <a:r>
              <a:rPr lang="el-GR" sz="1800" b="1" dirty="0" smtClean="0">
                <a:solidFill>
                  <a:srgbClr val="C00000"/>
                </a:solidFill>
                <a:latin typeface="Calibri" pitchFamily="34" charset="0"/>
                <a:cs typeface="Calibri" pitchFamily="34" charset="0"/>
              </a:rPr>
              <a:t>ΠΟΥ ΣΥΜΒΑΛΛΟΥΝ</a:t>
            </a:r>
            <a:r>
              <a:rPr lang="en-US" sz="1800" b="1" dirty="0" smtClean="0">
                <a:solidFill>
                  <a:srgbClr val="C00000"/>
                </a:solidFill>
                <a:latin typeface="Calibri" pitchFamily="34" charset="0"/>
                <a:cs typeface="Calibri" pitchFamily="34" charset="0"/>
              </a:rPr>
              <a:t>:</a:t>
            </a:r>
          </a:p>
          <a:p>
            <a:pPr algn="just"/>
            <a:r>
              <a:rPr lang="el-GR" sz="1800" b="1" dirty="0">
                <a:solidFill>
                  <a:srgbClr val="000090"/>
                </a:solidFill>
                <a:latin typeface="Calibri" pitchFamily="34" charset="0"/>
                <a:cs typeface="Calibri" pitchFamily="34" charset="0"/>
              </a:rPr>
              <a:t>σ</a:t>
            </a:r>
            <a:r>
              <a:rPr lang="el-GR" sz="1800" b="1" dirty="0" smtClean="0">
                <a:solidFill>
                  <a:srgbClr val="000090"/>
                </a:solidFill>
                <a:latin typeface="Calibri" pitchFamily="34" charset="0"/>
                <a:cs typeface="Calibri" pitchFamily="34" charset="0"/>
              </a:rPr>
              <a:t>τη πολεοδομική </a:t>
            </a:r>
            <a:r>
              <a:rPr lang="el-GR" sz="1800" b="1" dirty="0">
                <a:solidFill>
                  <a:srgbClr val="000090"/>
                </a:solidFill>
                <a:latin typeface="Calibri" pitchFamily="34" charset="0"/>
                <a:cs typeface="Calibri" pitchFamily="34" charset="0"/>
              </a:rPr>
              <a:t>οργάνωση,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στη </a:t>
            </a:r>
            <a:r>
              <a:rPr lang="el-GR" sz="1800" b="1" dirty="0">
                <a:solidFill>
                  <a:srgbClr val="000090"/>
                </a:solidFill>
                <a:latin typeface="Calibri" pitchFamily="34" charset="0"/>
                <a:cs typeface="Calibri" pitchFamily="34" charset="0"/>
              </a:rPr>
              <a:t>δημιουργία των αναγκαίων τεχνικών </a:t>
            </a:r>
            <a:r>
              <a:rPr lang="el-GR" sz="1800" b="1" dirty="0" smtClean="0">
                <a:solidFill>
                  <a:srgbClr val="000090"/>
                </a:solidFill>
                <a:latin typeface="Calibri" pitchFamily="34" charset="0"/>
                <a:cs typeface="Calibri" pitchFamily="34" charset="0"/>
              </a:rPr>
              <a:t>υποδομών, </a:t>
            </a:r>
          </a:p>
          <a:p>
            <a:pPr algn="just"/>
            <a:r>
              <a:rPr lang="el-GR" sz="1800" b="1" dirty="0" smtClean="0">
                <a:solidFill>
                  <a:srgbClr val="000090"/>
                </a:solidFill>
                <a:latin typeface="Calibri" pitchFamily="34" charset="0"/>
                <a:cs typeface="Calibri" pitchFamily="34" charset="0"/>
              </a:rPr>
              <a:t>στη </a:t>
            </a:r>
            <a:r>
              <a:rPr lang="el-GR" sz="1800" b="1" dirty="0">
                <a:solidFill>
                  <a:srgbClr val="000090"/>
                </a:solidFill>
                <a:latin typeface="Calibri" pitchFamily="34" charset="0"/>
                <a:cs typeface="Calibri" pitchFamily="34" charset="0"/>
              </a:rPr>
              <a:t>βελτίωση του αστικού χώρου,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στην </a:t>
            </a:r>
            <a:r>
              <a:rPr lang="el-GR" sz="1800" b="1" dirty="0">
                <a:solidFill>
                  <a:srgbClr val="000090"/>
                </a:solidFill>
                <a:latin typeface="Calibri" pitchFamily="34" charset="0"/>
                <a:cs typeface="Calibri" pitchFamily="34" charset="0"/>
              </a:rPr>
              <a:t>περιβαλλοντική προστασία και αναβάθμιση,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στην </a:t>
            </a:r>
            <a:r>
              <a:rPr lang="el-GR" sz="1800" b="1" dirty="0">
                <a:solidFill>
                  <a:srgbClr val="000090"/>
                </a:solidFill>
                <a:latin typeface="Calibri" pitchFamily="34" charset="0"/>
                <a:cs typeface="Calibri" pitchFamily="34" charset="0"/>
              </a:rPr>
              <a:t>τόνωση της οικονομικής και επιχειρηματικής δραστηριότητας ώστε να συμβάλλει στην βελτίωση των όρων της τοπικής αγοράς εργασίας και στη δημιουργία νέων θέσεων απασχόλησης,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στην </a:t>
            </a:r>
            <a:r>
              <a:rPr lang="el-GR" sz="1800" b="1" dirty="0">
                <a:solidFill>
                  <a:srgbClr val="000090"/>
                </a:solidFill>
                <a:latin typeface="Calibri" pitchFamily="34" charset="0"/>
                <a:cs typeface="Calibri" pitchFamily="34" charset="0"/>
              </a:rPr>
              <a:t>κοινωνική αναζωογόνηση, </a:t>
            </a:r>
            <a:endParaRPr lang="el-GR" sz="1800" b="1" dirty="0" smtClean="0">
              <a:solidFill>
                <a:srgbClr val="000090"/>
              </a:solidFill>
              <a:latin typeface="Calibri" pitchFamily="34" charset="0"/>
              <a:cs typeface="Calibri" pitchFamily="34" charset="0"/>
            </a:endParaRPr>
          </a:p>
          <a:p>
            <a:pPr algn="just"/>
            <a:r>
              <a:rPr lang="el-GR" sz="1800" b="1" dirty="0" smtClean="0">
                <a:solidFill>
                  <a:srgbClr val="000090"/>
                </a:solidFill>
                <a:latin typeface="Calibri" pitchFamily="34" charset="0"/>
                <a:cs typeface="Calibri" pitchFamily="34" charset="0"/>
              </a:rPr>
              <a:t>την </a:t>
            </a:r>
            <a:r>
              <a:rPr lang="el-GR" sz="1800" b="1" dirty="0">
                <a:solidFill>
                  <a:srgbClr val="000090"/>
                </a:solidFill>
                <a:latin typeface="Calibri" pitchFamily="34" charset="0"/>
                <a:cs typeface="Calibri" pitchFamily="34" charset="0"/>
              </a:rPr>
              <a:t>απάλειψη των κοινωνικών ανισοτήτων </a:t>
            </a:r>
            <a:r>
              <a:rPr lang="el-GR" sz="1800" b="1" dirty="0" smtClean="0">
                <a:solidFill>
                  <a:srgbClr val="000090"/>
                </a:solidFill>
                <a:latin typeface="Calibri" pitchFamily="34" charset="0"/>
                <a:cs typeface="Calibri" pitchFamily="34" charset="0"/>
              </a:rPr>
              <a:t>και</a:t>
            </a:r>
          </a:p>
          <a:p>
            <a:pPr algn="just"/>
            <a:r>
              <a:rPr lang="el-GR" sz="1800" b="1" dirty="0" smtClean="0">
                <a:solidFill>
                  <a:srgbClr val="000090"/>
                </a:solidFill>
                <a:latin typeface="Calibri" pitchFamily="34" charset="0"/>
                <a:cs typeface="Calibri" pitchFamily="34" charset="0"/>
              </a:rPr>
              <a:t>την </a:t>
            </a:r>
            <a:r>
              <a:rPr lang="el-GR" sz="1800" b="1" dirty="0">
                <a:solidFill>
                  <a:srgbClr val="000090"/>
                </a:solidFill>
                <a:latin typeface="Calibri" pitchFamily="34" charset="0"/>
                <a:cs typeface="Calibri" pitchFamily="34" charset="0"/>
              </a:rPr>
              <a:t>άρση του κοινωνικού αποκλεισμού. </a:t>
            </a:r>
            <a:endParaRPr lang="el-GR" sz="1800" b="1" dirty="0" smtClean="0">
              <a:solidFill>
                <a:srgbClr val="000090"/>
              </a:solidFill>
              <a:latin typeface="Calibri" pitchFamily="34" charset="0"/>
              <a:cs typeface="Calibri" pitchFamily="34" charset="0"/>
            </a:endParaRPr>
          </a:p>
          <a:p>
            <a:pPr marL="0" indent="0" algn="just">
              <a:buNone/>
            </a:pPr>
            <a:endParaRPr lang="el-GR" sz="1400" b="1" i="1" dirty="0" smtClean="0">
              <a:solidFill>
                <a:srgbClr val="000090"/>
              </a:solidFill>
              <a:latin typeface="Calibri" pitchFamily="34" charset="0"/>
              <a:cs typeface="Calibri" pitchFamily="34" charset="0"/>
            </a:endParaRPr>
          </a:p>
          <a:p>
            <a:pPr marL="0" indent="0" algn="just">
              <a:buNone/>
            </a:pPr>
            <a:r>
              <a:rPr lang="el-GR" sz="1400" b="1" i="1" dirty="0" smtClean="0">
                <a:solidFill>
                  <a:srgbClr val="000090"/>
                </a:solidFill>
                <a:latin typeface="Calibri" pitchFamily="34" charset="0"/>
                <a:cs typeface="Calibri" pitchFamily="34" charset="0"/>
              </a:rPr>
              <a:t>Το </a:t>
            </a:r>
            <a:r>
              <a:rPr lang="el-GR" sz="1400" b="1" i="1" dirty="0">
                <a:solidFill>
                  <a:srgbClr val="000090"/>
                </a:solidFill>
                <a:latin typeface="Calibri" pitchFamily="34" charset="0"/>
                <a:cs typeface="Calibri" pitchFamily="34" charset="0"/>
              </a:rPr>
              <a:t>Επιχειρησιακό Σχέδιο αποτελεί μια ολοκληρωμένη, συνεκτική και πολυδιάστατη δέσμη ενεργειών με ανθρωποκεντρικό χαρακτήρα που αποσκοπεί στη βελτίωση της ποιότητας ζωής των κατοίκων.</a:t>
            </a:r>
            <a:endParaRPr lang="el-GR" sz="1400" b="1" i="1" dirty="0" smtClean="0">
              <a:solidFill>
                <a:srgbClr val="000090"/>
              </a:solidFill>
              <a:latin typeface="Calibri" pitchFamily="34" charset="0"/>
              <a:cs typeface="Calibri" pitchFamily="34" charset="0"/>
            </a:endParaRPr>
          </a:p>
          <a:p>
            <a:endParaRPr lang="el-GR" sz="1400" b="1" i="1" dirty="0">
              <a:solidFill>
                <a:srgbClr val="000090"/>
              </a:solidFill>
              <a:latin typeface="Calibri" pitchFamily="34" charset="0"/>
              <a:cs typeface="Calibri" pitchFamily="34" charset="0"/>
            </a:endParaRPr>
          </a:p>
        </p:txBody>
      </p:sp>
      <p:pic>
        <p:nvPicPr>
          <p:cNvPr id="5"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82192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14313"/>
            <a:ext cx="6696744" cy="1058861"/>
          </a:xfrm>
        </p:spPr>
        <p:txBody>
          <a:bodyPr/>
          <a:lstStyle/>
          <a:p>
            <a:pPr algn="ctr"/>
            <a:r>
              <a:rPr lang="el-GR" sz="2800" b="1" dirty="0" smtClean="0">
                <a:solidFill>
                  <a:srgbClr val="000090"/>
                </a:solidFill>
                <a:latin typeface="Calibri" pitchFamily="34" charset="0"/>
                <a:cs typeface="Calibri" pitchFamily="34" charset="0"/>
              </a:rPr>
              <a:t>Δήμος Νάουσας</a:t>
            </a:r>
            <a:br>
              <a:rPr lang="el-GR" sz="2800" b="1" dirty="0" smtClean="0">
                <a:solidFill>
                  <a:srgbClr val="000090"/>
                </a:solidFill>
                <a:latin typeface="Calibri" pitchFamily="34" charset="0"/>
                <a:cs typeface="Calibri" pitchFamily="34" charset="0"/>
              </a:rPr>
            </a:br>
            <a:r>
              <a:rPr lang="el-GR" sz="2000" b="1" dirty="0" smtClean="0">
                <a:solidFill>
                  <a:srgbClr val="000090"/>
                </a:solidFill>
                <a:latin typeface="Calibri" pitchFamily="34" charset="0"/>
                <a:cs typeface="Calibri" pitchFamily="34" charset="0"/>
              </a:rPr>
              <a:t> (Περιοχή Ποταμού Αράπιτσα) </a:t>
            </a:r>
            <a:endParaRPr lang="en-GB" sz="2000" dirty="0"/>
          </a:p>
        </p:txBody>
      </p:sp>
      <p:sp>
        <p:nvSpPr>
          <p:cNvPr id="3" name="Content Placeholder 2"/>
          <p:cNvSpPr>
            <a:spLocks noGrp="1"/>
          </p:cNvSpPr>
          <p:nvPr>
            <p:ph idx="1"/>
          </p:nvPr>
        </p:nvSpPr>
        <p:spPr>
          <a:xfrm>
            <a:off x="468312" y="1268412"/>
            <a:ext cx="7848103" cy="6337051"/>
          </a:xfrm>
        </p:spPr>
        <p:txBody>
          <a:bodyPr/>
          <a:lstStyle/>
          <a:p>
            <a:pPr marL="0" indent="0" algn="ctr">
              <a:buNone/>
            </a:pPr>
            <a:r>
              <a:rPr lang="el-GR" sz="1600" b="1" dirty="0" smtClean="0">
                <a:solidFill>
                  <a:srgbClr val="C00000"/>
                </a:solidFill>
                <a:latin typeface="Calibri" pitchFamily="34" charset="0"/>
                <a:cs typeface="Calibri" pitchFamily="34" charset="0"/>
              </a:rPr>
              <a:t>Έργα </a:t>
            </a:r>
            <a:r>
              <a:rPr lang="el-GR" sz="1600" b="1" dirty="0">
                <a:solidFill>
                  <a:srgbClr val="C00000"/>
                </a:solidFill>
                <a:latin typeface="Calibri" pitchFamily="34" charset="0"/>
                <a:cs typeface="Calibri" pitchFamily="34" charset="0"/>
              </a:rPr>
              <a:t>που </a:t>
            </a:r>
            <a:r>
              <a:rPr lang="el-GR" sz="1600" b="1" dirty="0" smtClean="0">
                <a:solidFill>
                  <a:srgbClr val="C00000"/>
                </a:solidFill>
                <a:latin typeface="Calibri" pitchFamily="34" charset="0"/>
                <a:cs typeface="Calibri" pitchFamily="34" charset="0"/>
              </a:rPr>
              <a:t>υλοποιούνται</a:t>
            </a:r>
            <a:r>
              <a:rPr lang="en-US" sz="1600" b="1" dirty="0" smtClean="0">
                <a:solidFill>
                  <a:srgbClr val="C00000"/>
                </a:solidFill>
                <a:latin typeface="Calibri" pitchFamily="34" charset="0"/>
                <a:cs typeface="Calibri" pitchFamily="34" charset="0"/>
              </a:rPr>
              <a:t>:</a:t>
            </a:r>
            <a:r>
              <a:rPr lang="el-GR" sz="1600" b="1" dirty="0" smtClean="0">
                <a:solidFill>
                  <a:srgbClr val="C00000"/>
                </a:solidFill>
                <a:latin typeface="Calibri" pitchFamily="34" charset="0"/>
                <a:cs typeface="Calibri" pitchFamily="34" charset="0"/>
              </a:rPr>
              <a:t> </a:t>
            </a:r>
            <a:endParaRPr lang="en-US" sz="1600" b="1" dirty="0" smtClean="0">
              <a:solidFill>
                <a:srgbClr val="C00000"/>
              </a:solidFill>
              <a:latin typeface="Calibri" pitchFamily="34" charset="0"/>
              <a:cs typeface="Calibri" pitchFamily="34" charset="0"/>
            </a:endParaRPr>
          </a:p>
          <a:p>
            <a:pPr>
              <a:buFont typeface="+mj-lt"/>
              <a:buAutoNum type="arabicPeriod"/>
            </a:pPr>
            <a:r>
              <a:rPr lang="el-GR" sz="1400" b="1" dirty="0" smtClean="0">
                <a:solidFill>
                  <a:srgbClr val="000090"/>
                </a:solidFill>
                <a:latin typeface="Calibri" pitchFamily="34" charset="0"/>
                <a:cs typeface="Calibri" pitchFamily="34" charset="0"/>
              </a:rPr>
              <a:t>Υποδομές </a:t>
            </a:r>
            <a:r>
              <a:rPr lang="el-GR" sz="1400" b="1" dirty="0">
                <a:solidFill>
                  <a:srgbClr val="000090"/>
                </a:solidFill>
                <a:latin typeface="Calibri" pitchFamily="34" charset="0"/>
                <a:cs typeface="Calibri" pitchFamily="34" charset="0"/>
              </a:rPr>
              <a:t>Αστικής </a:t>
            </a:r>
            <a:r>
              <a:rPr lang="el-GR" sz="1400" b="1" dirty="0" smtClean="0">
                <a:solidFill>
                  <a:srgbClr val="000090"/>
                </a:solidFill>
                <a:latin typeface="Calibri" pitchFamily="34" charset="0"/>
                <a:cs typeface="Calibri" pitchFamily="34" charset="0"/>
              </a:rPr>
              <a:t>Ανάπλασης</a:t>
            </a:r>
            <a:r>
              <a:rPr lang="en-US" sz="1400" b="1" dirty="0" smtClean="0">
                <a:solidFill>
                  <a:srgbClr val="000090"/>
                </a:solidFill>
                <a:latin typeface="Calibri" pitchFamily="34" charset="0"/>
                <a:cs typeface="Calibri" pitchFamily="34" charset="0"/>
              </a:rPr>
              <a:t> </a:t>
            </a:r>
            <a:r>
              <a:rPr lang="el-GR" sz="1400" b="1" dirty="0" smtClean="0">
                <a:solidFill>
                  <a:srgbClr val="000090"/>
                </a:solidFill>
                <a:latin typeface="Calibri" pitchFamily="34" charset="0"/>
                <a:cs typeface="Calibri" pitchFamily="34" charset="0"/>
              </a:rPr>
              <a:t> όπως</a:t>
            </a:r>
            <a:r>
              <a:rPr lang="en-US" sz="1400" b="1" dirty="0" smtClean="0">
                <a:solidFill>
                  <a:srgbClr val="000090"/>
                </a:solidFill>
                <a:latin typeface="Calibri" pitchFamily="34" charset="0"/>
                <a:cs typeface="Calibri" pitchFamily="34" charset="0"/>
              </a:rPr>
              <a:t>:</a:t>
            </a:r>
          </a:p>
          <a:p>
            <a:pPr marL="0" indent="0">
              <a:buNone/>
            </a:pPr>
            <a:r>
              <a:rPr lang="el-GR" sz="1400" b="1" dirty="0" smtClean="0">
                <a:solidFill>
                  <a:srgbClr val="000090"/>
                </a:solidFill>
                <a:latin typeface="Calibri" pitchFamily="34" charset="0"/>
                <a:cs typeface="Calibri" pitchFamily="34" charset="0"/>
                <a:hlinkClick r:id="rId2"/>
              </a:rPr>
              <a:t>Διαμορφώσεις</a:t>
            </a:r>
            <a:r>
              <a:rPr lang="el-GR" sz="1400" b="1" dirty="0">
                <a:solidFill>
                  <a:srgbClr val="000090"/>
                </a:solidFill>
                <a:latin typeface="Calibri" pitchFamily="34" charset="0"/>
                <a:cs typeface="Calibri" pitchFamily="34" charset="0"/>
              </a:rPr>
              <a:t> στην περιοχή του Δημοτικού Πάρκου και στον υπαίθριο χώρο του πρώην </a:t>
            </a:r>
            <a:r>
              <a:rPr lang="en-US" sz="1400" b="1" dirty="0" smtClean="0">
                <a:solidFill>
                  <a:srgbClr val="000090"/>
                </a:solidFill>
                <a:latin typeface="Calibri" pitchFamily="34" charset="0"/>
                <a:cs typeface="Calibri" pitchFamily="34" charset="0"/>
              </a:rPr>
              <a:t> </a:t>
            </a:r>
            <a:r>
              <a:rPr lang="el-GR" sz="1400" b="1" dirty="0" smtClean="0">
                <a:solidFill>
                  <a:srgbClr val="000090"/>
                </a:solidFill>
                <a:latin typeface="Calibri" pitchFamily="34" charset="0"/>
                <a:cs typeface="Calibri" pitchFamily="34" charset="0"/>
              </a:rPr>
              <a:t>βιομηχανικού </a:t>
            </a:r>
            <a:r>
              <a:rPr lang="el-GR" sz="1400" b="1" dirty="0">
                <a:solidFill>
                  <a:srgbClr val="000090"/>
                </a:solidFill>
                <a:latin typeface="Calibri" pitchFamily="34" charset="0"/>
                <a:cs typeface="Calibri" pitchFamily="34" charset="0"/>
              </a:rPr>
              <a:t>συγκροτήματος </a:t>
            </a:r>
            <a:r>
              <a:rPr lang="el-GR" sz="1400" b="1" dirty="0" err="1">
                <a:solidFill>
                  <a:srgbClr val="000090"/>
                </a:solidFill>
                <a:latin typeface="Calibri" pitchFamily="34" charset="0"/>
                <a:cs typeface="Calibri" pitchFamily="34" charset="0"/>
              </a:rPr>
              <a:t>Βέτλανς</a:t>
            </a:r>
            <a:endParaRPr lang="el-GR" sz="1400" b="1" dirty="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hlinkClick r:id="rId3"/>
              </a:rPr>
              <a:t>Κτίριο </a:t>
            </a:r>
            <a:r>
              <a:rPr lang="el-GR" sz="1400" b="1" dirty="0">
                <a:solidFill>
                  <a:srgbClr val="000090"/>
                </a:solidFill>
                <a:latin typeface="Calibri" pitchFamily="34" charset="0"/>
                <a:cs typeface="Calibri" pitchFamily="34" charset="0"/>
                <a:hlinkClick r:id="rId3"/>
              </a:rPr>
              <a:t>Διοίκησης και Διαχείρισης</a:t>
            </a:r>
            <a:r>
              <a:rPr lang="el-GR" sz="1400" b="1" dirty="0">
                <a:solidFill>
                  <a:srgbClr val="000090"/>
                </a:solidFill>
                <a:latin typeface="Calibri" pitchFamily="34" charset="0"/>
                <a:cs typeface="Calibri" pitchFamily="34" charset="0"/>
              </a:rPr>
              <a:t> του έργου (με προσθήκη τουριστικού περιπτέρου) στη </a:t>
            </a:r>
            <a:r>
              <a:rPr lang="el-GR" sz="1400" b="1" dirty="0" err="1">
                <a:solidFill>
                  <a:srgbClr val="000090"/>
                </a:solidFill>
                <a:latin typeface="Calibri" pitchFamily="34" charset="0"/>
                <a:cs typeface="Calibri" pitchFamily="34" charset="0"/>
              </a:rPr>
              <a:t>Βέτλανς</a:t>
            </a:r>
            <a:r>
              <a:rPr lang="el-GR" sz="1400" b="1" dirty="0">
                <a:solidFill>
                  <a:srgbClr val="000090"/>
                </a:solidFill>
                <a:latin typeface="Calibri" pitchFamily="34" charset="0"/>
                <a:cs typeface="Calibri" pitchFamily="34" charset="0"/>
              </a:rPr>
              <a:t> και δημιουργία εκθεσιακού χώρου</a:t>
            </a:r>
          </a:p>
          <a:p>
            <a:pPr marL="0" indent="0">
              <a:buNone/>
            </a:pPr>
            <a:r>
              <a:rPr lang="el-GR" sz="1400" b="1" dirty="0">
                <a:solidFill>
                  <a:srgbClr val="000090"/>
                </a:solidFill>
                <a:latin typeface="Calibri" pitchFamily="34" charset="0"/>
                <a:cs typeface="Calibri" pitchFamily="34" charset="0"/>
                <a:hlinkClick r:id="rId4"/>
              </a:rPr>
              <a:t>Επεμβάσεις</a:t>
            </a:r>
            <a:r>
              <a:rPr lang="el-GR" sz="1400" b="1" dirty="0">
                <a:solidFill>
                  <a:srgbClr val="000090"/>
                </a:solidFill>
                <a:latin typeface="Calibri" pitchFamily="34" charset="0"/>
                <a:cs typeface="Calibri" pitchFamily="34" charset="0"/>
              </a:rPr>
              <a:t> στην περιοχή του Ι.Ν. Αγίων Πάντων και Υπαπαντής</a:t>
            </a:r>
          </a:p>
          <a:p>
            <a:pPr>
              <a:buAutoNum type="arabicPeriod" startAt="2"/>
            </a:pPr>
            <a:r>
              <a:rPr lang="el-GR" sz="1400" b="1" dirty="0" smtClean="0">
                <a:solidFill>
                  <a:srgbClr val="000090"/>
                </a:solidFill>
                <a:latin typeface="Calibri" pitchFamily="34" charset="0"/>
                <a:cs typeface="Calibri" pitchFamily="34" charset="0"/>
              </a:rPr>
              <a:t>Υποδομές Μεταφορών όπως</a:t>
            </a:r>
            <a:r>
              <a:rPr lang="en-US" sz="1400" b="1" dirty="0" smtClean="0">
                <a:solidFill>
                  <a:srgbClr val="000090"/>
                </a:solidFill>
                <a:latin typeface="Calibri" pitchFamily="34" charset="0"/>
                <a:cs typeface="Calibri" pitchFamily="34" charset="0"/>
              </a:rPr>
              <a:t>:</a:t>
            </a:r>
            <a:endParaRPr lang="el-GR" sz="1400" b="1" dirty="0" smtClean="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Επεμβάσεις </a:t>
            </a:r>
            <a:r>
              <a:rPr lang="el-GR" sz="1400" b="1" dirty="0">
                <a:solidFill>
                  <a:srgbClr val="000090"/>
                </a:solidFill>
                <a:latin typeface="Calibri" pitchFamily="34" charset="0"/>
                <a:cs typeface="Calibri" pitchFamily="34" charset="0"/>
              </a:rPr>
              <a:t>στο δίκτυο των </a:t>
            </a:r>
            <a:r>
              <a:rPr lang="el-GR" sz="1400" b="1" dirty="0">
                <a:solidFill>
                  <a:srgbClr val="000090"/>
                </a:solidFill>
                <a:latin typeface="Calibri" pitchFamily="34" charset="0"/>
                <a:cs typeface="Calibri" pitchFamily="34" charset="0"/>
                <a:hlinkClick r:id="rId5"/>
              </a:rPr>
              <a:t>πεζοδρόμων</a:t>
            </a:r>
            <a:r>
              <a:rPr lang="el-GR" sz="1400" b="1" dirty="0">
                <a:solidFill>
                  <a:srgbClr val="000090"/>
                </a:solidFill>
                <a:latin typeface="Calibri" pitchFamily="34" charset="0"/>
                <a:cs typeface="Calibri" pitchFamily="34" charset="0"/>
              </a:rPr>
              <a:t> εκατέρωθεν του ποταμού</a:t>
            </a:r>
          </a:p>
          <a:p>
            <a:pPr marL="0" indent="0">
              <a:buNone/>
            </a:pPr>
            <a:r>
              <a:rPr lang="el-GR" sz="1400" b="1" dirty="0" smtClean="0">
                <a:solidFill>
                  <a:srgbClr val="000090"/>
                </a:solidFill>
                <a:latin typeface="Calibri" pitchFamily="34" charset="0"/>
                <a:cs typeface="Calibri" pitchFamily="34" charset="0"/>
              </a:rPr>
              <a:t>3.     Υποδομές Περιβάλλοντος όπως</a:t>
            </a:r>
            <a:r>
              <a:rPr lang="en-US" sz="1400" b="1" dirty="0" smtClean="0">
                <a:solidFill>
                  <a:srgbClr val="000090"/>
                </a:solidFill>
                <a:latin typeface="Calibri" pitchFamily="34" charset="0"/>
                <a:cs typeface="Calibri" pitchFamily="34" charset="0"/>
              </a:rPr>
              <a:t>:</a:t>
            </a:r>
            <a:endParaRPr lang="el-GR" sz="1400" b="1" dirty="0" smtClean="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Διαμορφώσεις</a:t>
            </a:r>
            <a:r>
              <a:rPr lang="el-GR" sz="1400" b="1" dirty="0">
                <a:solidFill>
                  <a:srgbClr val="000090"/>
                </a:solidFill>
                <a:latin typeface="Calibri" pitchFamily="34" charset="0"/>
                <a:cs typeface="Calibri" pitchFamily="34" charset="0"/>
              </a:rPr>
              <a:t> </a:t>
            </a:r>
            <a:r>
              <a:rPr lang="el-GR" sz="1400" b="1" dirty="0">
                <a:solidFill>
                  <a:srgbClr val="000090"/>
                </a:solidFill>
                <a:latin typeface="Calibri" pitchFamily="34" charset="0"/>
                <a:cs typeface="Calibri" pitchFamily="34" charset="0"/>
                <a:hlinkClick r:id="rId6"/>
              </a:rPr>
              <a:t>φυσικών διαδρόμων</a:t>
            </a:r>
            <a:r>
              <a:rPr lang="el-GR" sz="1400" b="1" dirty="0">
                <a:solidFill>
                  <a:srgbClr val="000090"/>
                </a:solidFill>
                <a:latin typeface="Calibri" pitchFamily="34" charset="0"/>
                <a:cs typeface="Calibri" pitchFamily="34" charset="0"/>
              </a:rPr>
              <a:t> εντός της κοίτης του ποταμού</a:t>
            </a:r>
          </a:p>
          <a:p>
            <a:pPr marL="0" indent="0">
              <a:buNone/>
            </a:pPr>
            <a:r>
              <a:rPr lang="el-GR" sz="1400" b="1" dirty="0">
                <a:solidFill>
                  <a:srgbClr val="000090"/>
                </a:solidFill>
                <a:latin typeface="Calibri" pitchFamily="34" charset="0"/>
                <a:cs typeface="Calibri" pitchFamily="34" charset="0"/>
              </a:rPr>
              <a:t>Ανακατασκευή και θέση σε λειτουργία του υφιστάμενου </a:t>
            </a:r>
            <a:r>
              <a:rPr lang="el-GR" sz="1400" b="1" dirty="0">
                <a:solidFill>
                  <a:srgbClr val="000090"/>
                </a:solidFill>
                <a:latin typeface="Calibri" pitchFamily="34" charset="0"/>
                <a:cs typeface="Calibri" pitchFamily="34" charset="0"/>
                <a:hlinkClick r:id="rId7"/>
              </a:rPr>
              <a:t>υδροηλεκτρικού σταθμού</a:t>
            </a:r>
            <a:r>
              <a:rPr lang="el-GR" sz="1400" b="1" dirty="0">
                <a:solidFill>
                  <a:srgbClr val="000090"/>
                </a:solidFill>
                <a:latin typeface="Calibri" pitchFamily="34" charset="0"/>
                <a:cs typeface="Calibri" pitchFamily="34" charset="0"/>
              </a:rPr>
              <a:t> </a:t>
            </a:r>
            <a:r>
              <a:rPr lang="el-GR" sz="1400" b="1" dirty="0" err="1">
                <a:solidFill>
                  <a:srgbClr val="000090"/>
                </a:solidFill>
                <a:latin typeface="Calibri" pitchFamily="34" charset="0"/>
                <a:cs typeface="Calibri" pitchFamily="34" charset="0"/>
              </a:rPr>
              <a:t>Βέτλανς</a:t>
            </a:r>
            <a:endParaRPr lang="el-GR" sz="1400" b="1" dirty="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4.     Υποδομές </a:t>
            </a:r>
            <a:r>
              <a:rPr lang="el-GR" sz="1400" b="1" dirty="0">
                <a:solidFill>
                  <a:srgbClr val="000090"/>
                </a:solidFill>
                <a:latin typeface="Calibri" pitchFamily="34" charset="0"/>
                <a:cs typeface="Calibri" pitchFamily="34" charset="0"/>
              </a:rPr>
              <a:t>και Δράσεις Τεχνολογικής </a:t>
            </a:r>
            <a:r>
              <a:rPr lang="el-GR" sz="1400" b="1" dirty="0" smtClean="0">
                <a:solidFill>
                  <a:srgbClr val="000090"/>
                </a:solidFill>
                <a:latin typeface="Calibri" pitchFamily="34" charset="0"/>
                <a:cs typeface="Calibri" pitchFamily="34" charset="0"/>
              </a:rPr>
              <a:t>Ανάπτυξης όπως</a:t>
            </a:r>
            <a:r>
              <a:rPr lang="en-US" sz="1400" b="1" dirty="0" smtClean="0">
                <a:solidFill>
                  <a:srgbClr val="000090"/>
                </a:solidFill>
                <a:latin typeface="Calibri" pitchFamily="34" charset="0"/>
                <a:cs typeface="Calibri" pitchFamily="34" charset="0"/>
              </a:rPr>
              <a:t>:</a:t>
            </a:r>
            <a:endParaRPr lang="el-GR" sz="1400" b="1" dirty="0" smtClean="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hlinkClick r:id="rId8"/>
              </a:rPr>
              <a:t>Προβολή </a:t>
            </a:r>
            <a:r>
              <a:rPr lang="el-GR" sz="1400" b="1" dirty="0">
                <a:solidFill>
                  <a:srgbClr val="000090"/>
                </a:solidFill>
                <a:latin typeface="Calibri" pitchFamily="34" charset="0"/>
                <a:cs typeface="Calibri" pitchFamily="34" charset="0"/>
                <a:hlinkClick r:id="rId8"/>
              </a:rPr>
              <a:t>των εμπορικών επιχειρήσεων και της περιοχής</a:t>
            </a:r>
            <a:r>
              <a:rPr lang="el-GR" sz="1400" b="1" dirty="0">
                <a:solidFill>
                  <a:srgbClr val="000090"/>
                </a:solidFill>
                <a:latin typeface="Calibri" pitchFamily="34" charset="0"/>
                <a:cs typeface="Calibri" pitchFamily="34" charset="0"/>
              </a:rPr>
              <a:t> μέσω Internet</a:t>
            </a:r>
          </a:p>
          <a:p>
            <a:pPr>
              <a:buAutoNum type="arabicPeriod" startAt="5"/>
            </a:pPr>
            <a:r>
              <a:rPr lang="el-GR" sz="1400" b="1" dirty="0" smtClean="0">
                <a:solidFill>
                  <a:srgbClr val="000090"/>
                </a:solidFill>
                <a:latin typeface="Calibri" pitchFamily="34" charset="0"/>
                <a:cs typeface="Calibri" pitchFamily="34" charset="0"/>
              </a:rPr>
              <a:t>Υποδομές </a:t>
            </a:r>
            <a:r>
              <a:rPr lang="el-GR" sz="1400" b="1" dirty="0">
                <a:solidFill>
                  <a:srgbClr val="000090"/>
                </a:solidFill>
                <a:latin typeface="Calibri" pitchFamily="34" charset="0"/>
                <a:cs typeface="Calibri" pitchFamily="34" charset="0"/>
              </a:rPr>
              <a:t>και Δράσεις Επιχειρηματικής </a:t>
            </a:r>
            <a:r>
              <a:rPr lang="el-GR" sz="1400" b="1" dirty="0" smtClean="0">
                <a:solidFill>
                  <a:srgbClr val="000090"/>
                </a:solidFill>
                <a:latin typeface="Calibri" pitchFamily="34" charset="0"/>
                <a:cs typeface="Calibri" pitchFamily="34" charset="0"/>
              </a:rPr>
              <a:t>Ανάπτυξης όπως</a:t>
            </a:r>
            <a:r>
              <a:rPr lang="en-US" sz="1400" b="1" dirty="0" smtClean="0">
                <a:solidFill>
                  <a:srgbClr val="000090"/>
                </a:solidFill>
                <a:latin typeface="Calibri" pitchFamily="34" charset="0"/>
                <a:cs typeface="Calibri" pitchFamily="34" charset="0"/>
              </a:rPr>
              <a:t>:</a:t>
            </a:r>
            <a:endParaRPr lang="el-GR" sz="1400" b="1" dirty="0" smtClean="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Ενίσχυση</a:t>
            </a:r>
            <a:r>
              <a:rPr lang="el-GR" sz="1400" b="1" dirty="0">
                <a:solidFill>
                  <a:srgbClr val="000090"/>
                </a:solidFill>
                <a:latin typeface="Calibri" pitchFamily="34" charset="0"/>
                <a:cs typeface="Calibri" pitchFamily="34" charset="0"/>
              </a:rPr>
              <a:t> </a:t>
            </a:r>
            <a:r>
              <a:rPr lang="el-GR" sz="1400" b="1" dirty="0">
                <a:solidFill>
                  <a:srgbClr val="000090"/>
                </a:solidFill>
                <a:latin typeface="Calibri" pitchFamily="34" charset="0"/>
                <a:cs typeface="Calibri" pitchFamily="34" charset="0"/>
                <a:hlinkClick r:id="rId9"/>
              </a:rPr>
              <a:t>ιδιωτικών επενδύσεων</a:t>
            </a:r>
            <a:r>
              <a:rPr lang="el-GR" sz="1400" b="1" dirty="0">
                <a:solidFill>
                  <a:srgbClr val="000090"/>
                </a:solidFill>
                <a:latin typeface="Calibri" pitchFamily="34" charset="0"/>
                <a:cs typeface="Calibri" pitchFamily="34" charset="0"/>
              </a:rPr>
              <a:t> </a:t>
            </a:r>
            <a:endParaRPr lang="el-GR" sz="1400" b="1" dirty="0" smtClean="0">
              <a:solidFill>
                <a:srgbClr val="000090"/>
              </a:solidFill>
              <a:latin typeface="Calibri" pitchFamily="34" charset="0"/>
              <a:cs typeface="Calibri" pitchFamily="34" charset="0"/>
            </a:endParaRPr>
          </a:p>
          <a:p>
            <a:pPr>
              <a:buAutoNum type="arabicPeriod" startAt="5"/>
            </a:pPr>
            <a:r>
              <a:rPr lang="el-GR" sz="1400" b="1" dirty="0" smtClean="0">
                <a:solidFill>
                  <a:srgbClr val="000090"/>
                </a:solidFill>
                <a:latin typeface="Calibri" pitchFamily="34" charset="0"/>
                <a:cs typeface="Calibri" pitchFamily="34" charset="0"/>
              </a:rPr>
              <a:t>Υποδομές </a:t>
            </a:r>
            <a:r>
              <a:rPr lang="el-GR" sz="1400" b="1" dirty="0">
                <a:solidFill>
                  <a:srgbClr val="000090"/>
                </a:solidFill>
                <a:latin typeface="Calibri" pitchFamily="34" charset="0"/>
                <a:cs typeface="Calibri" pitchFamily="34" charset="0"/>
              </a:rPr>
              <a:t>Υγείας </a:t>
            </a:r>
            <a:r>
              <a:rPr lang="el-GR" sz="1400" b="1" dirty="0" smtClean="0">
                <a:solidFill>
                  <a:srgbClr val="000090"/>
                </a:solidFill>
                <a:latin typeface="Calibri" pitchFamily="34" charset="0"/>
                <a:cs typeface="Calibri" pitchFamily="34" charset="0"/>
              </a:rPr>
              <a:t>– Πρόνοιας όπως</a:t>
            </a:r>
            <a:r>
              <a:rPr lang="en-US" sz="1400" b="1" dirty="0" smtClean="0">
                <a:solidFill>
                  <a:srgbClr val="000090"/>
                </a:solidFill>
                <a:latin typeface="Calibri" pitchFamily="34" charset="0"/>
                <a:cs typeface="Calibri" pitchFamily="34" charset="0"/>
              </a:rPr>
              <a:t>:</a:t>
            </a:r>
            <a:endParaRPr lang="el-GR" sz="1400" b="1" dirty="0" smtClean="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Αποκατάσταση </a:t>
            </a:r>
            <a:r>
              <a:rPr lang="el-GR" sz="1400" b="1" dirty="0">
                <a:solidFill>
                  <a:srgbClr val="000090"/>
                </a:solidFill>
                <a:latin typeface="Calibri" pitchFamily="34" charset="0"/>
                <a:cs typeface="Calibri" pitchFamily="34" charset="0"/>
              </a:rPr>
              <a:t>και </a:t>
            </a:r>
            <a:r>
              <a:rPr lang="el-GR" sz="1400" b="1" dirty="0" err="1">
                <a:solidFill>
                  <a:srgbClr val="000090"/>
                </a:solidFill>
                <a:latin typeface="Calibri" pitchFamily="34" charset="0"/>
                <a:cs typeface="Calibri" pitchFamily="34" charset="0"/>
              </a:rPr>
              <a:t>επανάχρηση</a:t>
            </a:r>
            <a:r>
              <a:rPr lang="el-GR" sz="1400" b="1" dirty="0">
                <a:solidFill>
                  <a:srgbClr val="000090"/>
                </a:solidFill>
                <a:latin typeface="Calibri" pitchFamily="34" charset="0"/>
                <a:cs typeface="Calibri" pitchFamily="34" charset="0"/>
              </a:rPr>
              <a:t> </a:t>
            </a:r>
            <a:r>
              <a:rPr lang="el-GR" sz="1400" b="1" dirty="0" smtClean="0">
                <a:solidFill>
                  <a:srgbClr val="000090"/>
                </a:solidFill>
                <a:latin typeface="Calibri" pitchFamily="34" charset="0"/>
                <a:cs typeface="Calibri" pitchFamily="34" charset="0"/>
              </a:rPr>
              <a:t>ενός κτιρίου σε </a:t>
            </a:r>
            <a:r>
              <a:rPr lang="el-GR" sz="1400" b="1" dirty="0">
                <a:solidFill>
                  <a:srgbClr val="000090"/>
                </a:solidFill>
                <a:latin typeface="Calibri" pitchFamily="34" charset="0"/>
                <a:cs typeface="Calibri" pitchFamily="34" charset="0"/>
              </a:rPr>
              <a:t>βρεφονηπιακό σταθμό με αυλή</a:t>
            </a:r>
          </a:p>
          <a:p>
            <a:pPr marL="0" indent="0">
              <a:buNone/>
            </a:pPr>
            <a:r>
              <a:rPr lang="el-GR" sz="1400" b="1" dirty="0">
                <a:solidFill>
                  <a:srgbClr val="000090"/>
                </a:solidFill>
                <a:latin typeface="Calibri" pitchFamily="34" charset="0"/>
                <a:cs typeface="Calibri" pitchFamily="34" charset="0"/>
              </a:rPr>
              <a:t>Επεμβάσεις στο κτίριο του </a:t>
            </a:r>
            <a:r>
              <a:rPr lang="el-GR" sz="1400" b="1" dirty="0">
                <a:solidFill>
                  <a:srgbClr val="000090"/>
                </a:solidFill>
                <a:latin typeface="Calibri" pitchFamily="34" charset="0"/>
                <a:cs typeface="Calibri" pitchFamily="34" charset="0"/>
                <a:hlinkClick r:id="rId10"/>
              </a:rPr>
              <a:t>Κ.Α.Π.Η.</a:t>
            </a:r>
            <a:endParaRPr lang="el-GR" sz="1400" b="1" dirty="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6.     Υποδομές Πολιτισμού</a:t>
            </a:r>
            <a:r>
              <a:rPr lang="el-GR" sz="1400" b="1" dirty="0" smtClean="0">
                <a:solidFill>
                  <a:srgbClr val="000090"/>
                </a:solidFill>
                <a:latin typeface="Calibri" pitchFamily="34" charset="0"/>
              </a:rPr>
              <a:t> όπως</a:t>
            </a:r>
            <a:r>
              <a:rPr lang="en-US" sz="1400" b="1" dirty="0" smtClean="0">
                <a:solidFill>
                  <a:srgbClr val="000090"/>
                </a:solidFill>
                <a:latin typeface="Calibri" pitchFamily="34" charset="0"/>
              </a:rPr>
              <a:t>:</a:t>
            </a:r>
            <a:endParaRPr lang="el-GR" sz="1400" b="1" dirty="0" smtClean="0">
              <a:solidFill>
                <a:srgbClr val="000090"/>
              </a:solidFill>
              <a:latin typeface="Calibri" pitchFamily="34" charset="0"/>
              <a:cs typeface="Calibri" pitchFamily="34" charset="0"/>
            </a:endParaRPr>
          </a:p>
          <a:p>
            <a:pPr marL="0" indent="0">
              <a:buNone/>
            </a:pPr>
            <a:r>
              <a:rPr lang="el-GR" sz="1400" b="1" dirty="0" smtClean="0">
                <a:solidFill>
                  <a:srgbClr val="000090"/>
                </a:solidFill>
                <a:latin typeface="Calibri" pitchFamily="34" charset="0"/>
                <a:cs typeface="Calibri" pitchFamily="34" charset="0"/>
              </a:rPr>
              <a:t>Αναστύλωση </a:t>
            </a:r>
            <a:r>
              <a:rPr lang="el-GR" sz="1400" b="1" dirty="0">
                <a:solidFill>
                  <a:srgbClr val="000090"/>
                </a:solidFill>
                <a:latin typeface="Calibri" pitchFamily="34" charset="0"/>
                <a:cs typeface="Calibri" pitchFamily="34" charset="0"/>
              </a:rPr>
              <a:t>και </a:t>
            </a:r>
            <a:r>
              <a:rPr lang="el-GR" sz="1400" b="1" dirty="0" err="1">
                <a:solidFill>
                  <a:srgbClr val="000090"/>
                </a:solidFill>
                <a:latin typeface="Calibri" pitchFamily="34" charset="0"/>
                <a:cs typeface="Calibri" pitchFamily="34" charset="0"/>
              </a:rPr>
              <a:t>επανάχρηση</a:t>
            </a:r>
            <a:r>
              <a:rPr lang="el-GR" sz="1400" b="1" dirty="0">
                <a:solidFill>
                  <a:srgbClr val="000090"/>
                </a:solidFill>
                <a:latin typeface="Calibri" pitchFamily="34" charset="0"/>
                <a:cs typeface="Calibri" pitchFamily="34" charset="0"/>
              </a:rPr>
              <a:t> διατηρητέου κτιρίου υδρόμυλου </a:t>
            </a:r>
            <a:r>
              <a:rPr lang="en-US" sz="1400" b="1" dirty="0" smtClean="0">
                <a:solidFill>
                  <a:srgbClr val="000090"/>
                </a:solidFill>
                <a:latin typeface="Calibri" pitchFamily="34" charset="0"/>
                <a:cs typeface="Calibri" pitchFamily="34" charset="0"/>
              </a:rPr>
              <a:t> “MAKH”</a:t>
            </a:r>
            <a:endParaRPr lang="en-GB" sz="1100" dirty="0">
              <a:solidFill>
                <a:srgbClr val="000090"/>
              </a:solidFill>
              <a:latin typeface="Calibri" pitchFamily="34" charset="0"/>
              <a:cs typeface="Calibri" pitchFamily="34" charset="0"/>
            </a:endParaRPr>
          </a:p>
        </p:txBody>
      </p:sp>
      <p:pic>
        <p:nvPicPr>
          <p:cNvPr id="4" name="Picture 7" descr="logo greek.png"/>
          <p:cNvPicPr>
            <a:picLocks noChangeAspect="1"/>
          </p:cNvPicPr>
          <p:nvPr/>
        </p:nvPicPr>
        <p:blipFill>
          <a:blip r:embed="rId11"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90667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14313"/>
            <a:ext cx="5760640" cy="792088"/>
          </a:xfrm>
        </p:spPr>
        <p:txBody>
          <a:bodyPr/>
          <a:lstStyle/>
          <a:p>
            <a:pPr algn="ctr"/>
            <a:r>
              <a:rPr lang="el-GR" sz="2800" b="1" dirty="0" smtClean="0">
                <a:solidFill>
                  <a:srgbClr val="000090"/>
                </a:solidFill>
                <a:latin typeface="Calibri" pitchFamily="34" charset="0"/>
                <a:cs typeface="Calibri" pitchFamily="34" charset="0"/>
              </a:rPr>
              <a:t>(3) Δήμος Κερατσινίου  -  Δραπετσώνας, Περιφέρεια Πειραιά </a:t>
            </a:r>
            <a:endParaRPr lang="en-GB"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8312" y="1268412"/>
            <a:ext cx="7920112" cy="5184923"/>
          </a:xfrm>
        </p:spPr>
        <p:txBody>
          <a:bodyPr/>
          <a:lstStyle/>
          <a:p>
            <a:pPr marL="0" indent="0" algn="ctr">
              <a:buNone/>
            </a:pPr>
            <a:r>
              <a:rPr lang="el-GR" sz="1800" b="1" dirty="0" smtClean="0">
                <a:solidFill>
                  <a:srgbClr val="C00000"/>
                </a:solidFill>
                <a:latin typeface="Calibri" pitchFamily="34" charset="0"/>
              </a:rPr>
              <a:t>ΣΤΟΧΟΙ</a:t>
            </a:r>
            <a:endParaRPr lang="el-GR" sz="1800" b="1" dirty="0">
              <a:solidFill>
                <a:srgbClr val="C00000"/>
              </a:solidFill>
              <a:latin typeface="Calibri" pitchFamily="34" charset="0"/>
            </a:endParaRPr>
          </a:p>
          <a:p>
            <a:pPr marL="0" indent="0">
              <a:buNone/>
            </a:pPr>
            <a:endParaRPr lang="el-GR" sz="1200" dirty="0" smtClean="0"/>
          </a:p>
          <a:p>
            <a:pPr algn="just"/>
            <a:endParaRPr lang="el-GR" sz="1200" dirty="0"/>
          </a:p>
          <a:p>
            <a:pPr algn="just"/>
            <a:r>
              <a:rPr lang="el-GR" sz="2000" b="1" dirty="0" smtClean="0">
                <a:solidFill>
                  <a:srgbClr val="000090"/>
                </a:solidFill>
                <a:latin typeface="Calibri" pitchFamily="34" charset="0"/>
                <a:cs typeface="Calibri" pitchFamily="34" charset="0"/>
              </a:rPr>
              <a:t>ανάπλαση </a:t>
            </a:r>
            <a:r>
              <a:rPr lang="el-GR" sz="2000" b="1" dirty="0">
                <a:solidFill>
                  <a:srgbClr val="000090"/>
                </a:solidFill>
                <a:latin typeface="Calibri" pitchFamily="34" charset="0"/>
                <a:cs typeface="Calibri" pitchFamily="34" charset="0"/>
              </a:rPr>
              <a:t>των κεντρικών περιοχών των δύο δήμων για την αναβάθμιση της εμπορικής δραστηριότητας και της </a:t>
            </a:r>
            <a:r>
              <a:rPr lang="el-GR" sz="2000" b="1" dirty="0" smtClean="0">
                <a:solidFill>
                  <a:srgbClr val="000090"/>
                </a:solidFill>
                <a:latin typeface="Calibri" pitchFamily="34" charset="0"/>
                <a:cs typeface="Calibri" pitchFamily="34" charset="0"/>
              </a:rPr>
              <a:t>εξυγίανσης </a:t>
            </a:r>
            <a:r>
              <a:rPr lang="el-GR" sz="2000" b="1" dirty="0">
                <a:solidFill>
                  <a:srgbClr val="000090"/>
                </a:solidFill>
                <a:latin typeface="Calibri" pitchFamily="34" charset="0"/>
                <a:cs typeface="Calibri" pitchFamily="34" charset="0"/>
              </a:rPr>
              <a:t>των τοπικών επιχειρηματικών δραστηριοτήτων, </a:t>
            </a:r>
            <a:endParaRPr lang="el-GR" sz="2000" b="1" dirty="0" smtClean="0">
              <a:solidFill>
                <a:srgbClr val="000090"/>
              </a:solidFill>
              <a:latin typeface="Calibri" pitchFamily="34" charset="0"/>
              <a:cs typeface="Calibri" pitchFamily="34" charset="0"/>
            </a:endParaRPr>
          </a:p>
          <a:p>
            <a:pPr marL="0" indent="0" algn="just">
              <a:buNone/>
            </a:pPr>
            <a:endParaRPr lang="el-GR" sz="2000" b="1" dirty="0" smtClean="0">
              <a:solidFill>
                <a:srgbClr val="000090"/>
              </a:solidFill>
              <a:latin typeface="Calibri" pitchFamily="34" charset="0"/>
              <a:cs typeface="Calibri" pitchFamily="34" charset="0"/>
            </a:endParaRPr>
          </a:p>
          <a:p>
            <a:pPr algn="just"/>
            <a:r>
              <a:rPr lang="el-GR" sz="2000" b="1" dirty="0" err="1" smtClean="0">
                <a:solidFill>
                  <a:srgbClr val="000090"/>
                </a:solidFill>
                <a:latin typeface="Calibri" pitchFamily="34" charset="0"/>
                <a:cs typeface="Calibri" pitchFamily="34" charset="0"/>
              </a:rPr>
              <a:t>επανάχρηση</a:t>
            </a:r>
            <a:r>
              <a:rPr lang="el-GR" sz="2000" b="1" dirty="0" smtClean="0">
                <a:solidFill>
                  <a:srgbClr val="000090"/>
                </a:solidFill>
                <a:latin typeface="Calibri" pitchFamily="34" charset="0"/>
                <a:cs typeface="Calibri" pitchFamily="34" charset="0"/>
              </a:rPr>
              <a:t> </a:t>
            </a:r>
            <a:r>
              <a:rPr lang="el-GR" sz="2000" b="1" dirty="0">
                <a:solidFill>
                  <a:srgbClr val="000090"/>
                </a:solidFill>
                <a:latin typeface="Calibri" pitchFamily="34" charset="0"/>
                <a:cs typeface="Calibri" pitchFamily="34" charset="0"/>
              </a:rPr>
              <a:t>βιομηχανικών κτιρίων με νέες δραστηριότητες, </a:t>
            </a:r>
            <a:endParaRPr lang="el-GR" sz="2000" b="1" dirty="0" smtClean="0">
              <a:solidFill>
                <a:srgbClr val="000090"/>
              </a:solidFill>
              <a:latin typeface="Calibri" pitchFamily="34" charset="0"/>
              <a:cs typeface="Calibri" pitchFamily="34" charset="0"/>
            </a:endParaRPr>
          </a:p>
          <a:p>
            <a:pPr marL="0" indent="0" algn="just">
              <a:buNone/>
            </a:pPr>
            <a:endParaRPr lang="el-GR" sz="2000" b="1" dirty="0" smtClean="0">
              <a:solidFill>
                <a:srgbClr val="000090"/>
              </a:solidFill>
              <a:latin typeface="Calibri" pitchFamily="34" charset="0"/>
              <a:cs typeface="Calibri" pitchFamily="34" charset="0"/>
            </a:endParaRPr>
          </a:p>
          <a:p>
            <a:pPr algn="just"/>
            <a:r>
              <a:rPr lang="el-GR" sz="2000" b="1" dirty="0" smtClean="0">
                <a:solidFill>
                  <a:srgbClr val="000090"/>
                </a:solidFill>
                <a:latin typeface="Calibri" pitchFamily="34" charset="0"/>
                <a:cs typeface="Calibri" pitchFamily="34" charset="0"/>
              </a:rPr>
              <a:t>υποστήριξη </a:t>
            </a:r>
            <a:r>
              <a:rPr lang="el-GR" sz="2000" b="1" dirty="0">
                <a:solidFill>
                  <a:srgbClr val="000090"/>
                </a:solidFill>
                <a:latin typeface="Calibri" pitchFamily="34" charset="0"/>
                <a:cs typeface="Calibri" pitchFamily="34" charset="0"/>
              </a:rPr>
              <a:t>ΜΜΕ και απασχόλησης με στόχο την ενίσχυση των επιχειρήσεων και την εκπαίδευση ανέργων και ειδικών πληθυσμιακών ομάδων.</a:t>
            </a:r>
            <a:endParaRPr lang="en-GB" sz="2000" b="1" dirty="0">
              <a:solidFill>
                <a:srgbClr val="000090"/>
              </a:solidFill>
              <a:latin typeface="Calibri" pitchFamily="34" charset="0"/>
              <a:cs typeface="Calibri" pitchFamily="34" charset="0"/>
            </a:endParaRPr>
          </a:p>
          <a:p>
            <a:endParaRPr lang="en-GB" sz="2000" b="1" dirty="0">
              <a:solidFill>
                <a:srgbClr val="000090"/>
              </a:solidFill>
              <a:latin typeface="Calibri" pitchFamily="34" charset="0"/>
              <a:cs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357873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1050276"/>
          </a:xfrm>
        </p:spPr>
        <p:txBody>
          <a:bodyPr/>
          <a:lstStyle/>
          <a:p>
            <a:pPr marL="0" indent="0" algn="ctr"/>
            <a:r>
              <a:rPr lang="el-GR" sz="2800" b="1" dirty="0">
                <a:solidFill>
                  <a:srgbClr val="000090"/>
                </a:solidFill>
                <a:latin typeface="Calibri" pitchFamily="34" charset="0"/>
                <a:cs typeface="Calibri" pitchFamily="34" charset="0"/>
              </a:rPr>
              <a:t>Δήμος Κερατσινίου </a:t>
            </a:r>
            <a:r>
              <a:rPr lang="el-GR" sz="2800" b="1" dirty="0" smtClean="0">
                <a:solidFill>
                  <a:srgbClr val="000090"/>
                </a:solidFill>
                <a:latin typeface="Calibri" pitchFamily="34" charset="0"/>
                <a:cs typeface="Calibri" pitchFamily="34" charset="0"/>
              </a:rPr>
              <a:t>- Δραπετσώνας</a:t>
            </a:r>
            <a:r>
              <a:rPr lang="el-GR" sz="2800" b="1" dirty="0">
                <a:solidFill>
                  <a:srgbClr val="000090"/>
                </a:solidFill>
                <a:latin typeface="Calibri" pitchFamily="34" charset="0"/>
                <a:cs typeface="Calibri" pitchFamily="34" charset="0"/>
              </a:rPr>
              <a:t>, Περιφέρεια Πειραιά </a:t>
            </a: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marL="0" indent="0" algn="ctr">
              <a:buNone/>
            </a:pPr>
            <a:r>
              <a:rPr lang="el-GR" sz="1800" b="1" dirty="0" smtClean="0">
                <a:solidFill>
                  <a:srgbClr val="C00000"/>
                </a:solidFill>
                <a:latin typeface="Calibri" pitchFamily="34" charset="0"/>
                <a:cs typeface="Calibri" pitchFamily="34" charset="0"/>
              </a:rPr>
              <a:t>ΔΡΑΣΕΙΣ</a:t>
            </a:r>
            <a:endParaRPr lang="en-US" sz="1800" b="1" dirty="0" smtClean="0">
              <a:solidFill>
                <a:srgbClr val="C00000"/>
              </a:solidFill>
              <a:latin typeface="Calibri" pitchFamily="34" charset="0"/>
              <a:cs typeface="Calibri" pitchFamily="34" charset="0"/>
            </a:endParaRPr>
          </a:p>
          <a:p>
            <a:pPr algn="just">
              <a:buAutoNum type="arabicPeriod"/>
            </a:pPr>
            <a:r>
              <a:rPr lang="el-GR" sz="1800" b="1" dirty="0" smtClean="0">
                <a:latin typeface="Calibri" pitchFamily="34" charset="0"/>
                <a:cs typeface="Calibri" pitchFamily="34" charset="0"/>
              </a:rPr>
              <a:t>Ενίσχυση Οικονομικής Βάσης</a:t>
            </a:r>
          </a:p>
          <a:p>
            <a:pPr marL="0" indent="0" algn="just">
              <a:buNone/>
            </a:pPr>
            <a:r>
              <a:rPr lang="el-GR" sz="1800" b="1" u="sng" dirty="0" smtClean="0">
                <a:solidFill>
                  <a:srgbClr val="000090"/>
                </a:solidFill>
                <a:latin typeface="Calibri" pitchFamily="34" charset="0"/>
                <a:cs typeface="Calibri" pitchFamily="34" charset="0"/>
              </a:rPr>
              <a:t> </a:t>
            </a:r>
            <a:r>
              <a:rPr lang="el-GR" sz="1800" b="1" u="sng" dirty="0" err="1">
                <a:solidFill>
                  <a:srgbClr val="000090"/>
                </a:solidFill>
                <a:latin typeface="Calibri" pitchFamily="34" charset="0"/>
                <a:cs typeface="Calibri" pitchFamily="34" charset="0"/>
              </a:rPr>
              <a:t>Επανάχρηση</a:t>
            </a:r>
            <a:r>
              <a:rPr lang="el-GR" sz="1800" b="1" u="sng" dirty="0">
                <a:solidFill>
                  <a:srgbClr val="000090"/>
                </a:solidFill>
                <a:latin typeface="Calibri" pitchFamily="34" charset="0"/>
                <a:cs typeface="Calibri" pitchFamily="34" charset="0"/>
              </a:rPr>
              <a:t> βιομηχανικών κτιρίων </a:t>
            </a:r>
            <a:endParaRPr lang="en-GB" sz="1800" b="1" u="sng" dirty="0">
              <a:solidFill>
                <a:srgbClr val="000090"/>
              </a:solidFill>
              <a:latin typeface="Calibri" pitchFamily="34" charset="0"/>
              <a:cs typeface="Calibri" pitchFamily="34" charset="0"/>
            </a:endParaRPr>
          </a:p>
          <a:p>
            <a:pPr algn="just"/>
            <a:r>
              <a:rPr lang="el-GR" sz="1800" b="1" dirty="0" err="1">
                <a:solidFill>
                  <a:srgbClr val="000090"/>
                </a:solidFill>
                <a:latin typeface="Calibri" pitchFamily="34" charset="0"/>
                <a:cs typeface="Calibri" pitchFamily="34" charset="0"/>
              </a:rPr>
              <a:t>Επανάχρηση</a:t>
            </a:r>
            <a:r>
              <a:rPr lang="el-GR" sz="1800" b="1" dirty="0">
                <a:solidFill>
                  <a:srgbClr val="000090"/>
                </a:solidFill>
                <a:latin typeface="Calibri" pitchFamily="34" charset="0"/>
                <a:cs typeface="Calibri" pitchFamily="34" charset="0"/>
              </a:rPr>
              <a:t> παλαιού βιομηχανικού κτιρίου για τη δημιουργία εκθεσιακών χώρων, χώρων ψυχαγωγίας και γραφεία συλλόγων στη παραλιακή ζώνη του Κερατσινίου.</a:t>
            </a:r>
            <a:endParaRPr lang="en-GB" sz="1800" b="1" dirty="0">
              <a:solidFill>
                <a:srgbClr val="000090"/>
              </a:solidFill>
              <a:latin typeface="Calibri" pitchFamily="34" charset="0"/>
              <a:cs typeface="Calibri" pitchFamily="34" charset="0"/>
            </a:endParaRPr>
          </a:p>
          <a:p>
            <a:pPr algn="just">
              <a:buNone/>
            </a:pPr>
            <a:r>
              <a:rPr lang="el-GR" sz="1800" b="1" u="sng" dirty="0" smtClean="0">
                <a:solidFill>
                  <a:srgbClr val="000090"/>
                </a:solidFill>
                <a:latin typeface="Calibri" pitchFamily="34" charset="0"/>
                <a:cs typeface="Calibri" pitchFamily="34" charset="0"/>
              </a:rPr>
              <a:t>Κέντρο </a:t>
            </a:r>
            <a:r>
              <a:rPr lang="el-GR" sz="1800" b="1" u="sng" dirty="0">
                <a:solidFill>
                  <a:srgbClr val="000090"/>
                </a:solidFill>
                <a:latin typeface="Calibri" pitchFamily="34" charset="0"/>
                <a:cs typeface="Calibri" pitchFamily="34" charset="0"/>
              </a:rPr>
              <a:t>Υποστήριξης ΜΜΕ-απασχόλησης</a:t>
            </a:r>
            <a:endParaRPr lang="en-GB" sz="1800" b="1" u="sng" dirty="0">
              <a:solidFill>
                <a:srgbClr val="000090"/>
              </a:solidFill>
              <a:latin typeface="Calibri" pitchFamily="34" charset="0"/>
              <a:cs typeface="Calibri" pitchFamily="34" charset="0"/>
            </a:endParaRPr>
          </a:p>
          <a:p>
            <a:pPr algn="just"/>
            <a:r>
              <a:rPr lang="el-GR" sz="1800" b="1" dirty="0">
                <a:solidFill>
                  <a:srgbClr val="000090"/>
                </a:solidFill>
                <a:latin typeface="Calibri" pitchFamily="34" charset="0"/>
                <a:cs typeface="Calibri" pitchFamily="34" charset="0"/>
              </a:rPr>
              <a:t>Ίδρυση ενός κέντρου παροχής συμβούλων και υποστήριξης για τις ΜΜΕ και για ανέργους</a:t>
            </a:r>
            <a:r>
              <a:rPr lang="el-GR" sz="1800" b="1" dirty="0" smtClean="0">
                <a:solidFill>
                  <a:srgbClr val="000090"/>
                </a:solidFill>
                <a:latin typeface="Calibri" pitchFamily="34" charset="0"/>
                <a:cs typeface="Calibri" pitchFamily="34" charset="0"/>
              </a:rPr>
              <a:t>.</a:t>
            </a:r>
            <a:endParaRPr lang="el-GR" sz="1800" b="1" dirty="0">
              <a:solidFill>
                <a:srgbClr val="000090"/>
              </a:solidFill>
              <a:latin typeface="Calibri" pitchFamily="34" charset="0"/>
              <a:cs typeface="Calibri" pitchFamily="34" charset="0"/>
            </a:endParaRPr>
          </a:p>
          <a:p>
            <a:pPr algn="just">
              <a:buNone/>
            </a:pPr>
            <a:r>
              <a:rPr lang="el-GR" sz="1800" b="1" dirty="0" smtClean="0">
                <a:latin typeface="Calibri" pitchFamily="34" charset="0"/>
              </a:rPr>
              <a:t>2. Ενίσχυση Επενδύσεων</a:t>
            </a:r>
            <a:endParaRPr lang="en-GB" sz="1800" b="1" dirty="0" smtClean="0">
              <a:latin typeface="Calibri" pitchFamily="34" charset="0"/>
            </a:endParaRPr>
          </a:p>
          <a:p>
            <a:pPr algn="just"/>
            <a:r>
              <a:rPr lang="el-GR" sz="1800" b="1" dirty="0" smtClean="0">
                <a:solidFill>
                  <a:srgbClr val="000090"/>
                </a:solidFill>
                <a:latin typeface="Calibri" pitchFamily="34" charset="0"/>
              </a:rPr>
              <a:t>Ενίσχυση μικρών τοπικών επενδύσεων, που </a:t>
            </a:r>
            <a:r>
              <a:rPr lang="el-GR" sz="1800" b="1" dirty="0" err="1" smtClean="0">
                <a:solidFill>
                  <a:srgbClr val="000090"/>
                </a:solidFill>
                <a:latin typeface="Calibri" pitchFamily="34" charset="0"/>
              </a:rPr>
              <a:t>χωροθετούνται</a:t>
            </a:r>
            <a:r>
              <a:rPr lang="el-GR" sz="1800" b="1" dirty="0" smtClean="0">
                <a:solidFill>
                  <a:srgbClr val="000090"/>
                </a:solidFill>
                <a:latin typeface="Calibri" pitchFamily="34" charset="0"/>
              </a:rPr>
              <a:t> στο σύνολο της περιοχής των δύο Δήμων.  </a:t>
            </a:r>
          </a:p>
          <a:p>
            <a:pPr algn="just">
              <a:buNone/>
            </a:pPr>
            <a:r>
              <a:rPr lang="el-GR" sz="1800" dirty="0" smtClean="0">
                <a:solidFill>
                  <a:srgbClr val="000090"/>
                </a:solidFill>
                <a:latin typeface="Calibri" pitchFamily="34" charset="0"/>
              </a:rPr>
              <a:t> </a:t>
            </a:r>
            <a:r>
              <a:rPr lang="el-GR" sz="1800" b="1" dirty="0" smtClean="0">
                <a:latin typeface="Calibri" pitchFamily="34" charset="0"/>
              </a:rPr>
              <a:t>3. Στήριξη Απασχόλησης &amp; Ενίσχυση Κοινωνικής Συνοχής</a:t>
            </a:r>
            <a:endParaRPr lang="en-GB" sz="1800" b="1" dirty="0" smtClean="0">
              <a:latin typeface="Calibri" pitchFamily="34" charset="0"/>
            </a:endParaRPr>
          </a:p>
          <a:p>
            <a:pPr algn="just"/>
            <a:r>
              <a:rPr lang="el-GR" sz="1800" b="1" dirty="0" smtClean="0">
                <a:solidFill>
                  <a:srgbClr val="000090"/>
                </a:solidFill>
                <a:latin typeface="Calibri" pitchFamily="34" charset="0"/>
              </a:rPr>
              <a:t>Κατάρτιση ατόμων μετά από μελέτες για ανάγκες της τοπικής αγοράς εργασίας και σύνδεση τους για την πρακτική εξάσκηση με επιχειρήσεις της περιοχής.</a:t>
            </a:r>
            <a:endParaRPr lang="en-GB" sz="1800" b="1" dirty="0" smtClean="0">
              <a:solidFill>
                <a:srgbClr val="000090"/>
              </a:solidFill>
              <a:latin typeface="Calibri" pitchFamily="34" charset="0"/>
            </a:endParaRPr>
          </a:p>
          <a:p>
            <a:pPr algn="just">
              <a:buNone/>
            </a:pPr>
            <a:endParaRPr lang="el-GR" sz="1800" b="1" dirty="0" smtClean="0">
              <a:solidFill>
                <a:srgbClr val="000090"/>
              </a:solidFill>
              <a:latin typeface="Calibri" pitchFamily="34" charset="0"/>
            </a:endParaRPr>
          </a:p>
          <a:p>
            <a:endParaRPr lang="en-US" sz="18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687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14414" y="357166"/>
            <a:ext cx="6985000" cy="948655"/>
          </a:xfrm>
        </p:spPr>
        <p:txBody>
          <a:bodyPr/>
          <a:lstStyle/>
          <a:p>
            <a:pPr algn="ctr" eaLnBrk="1" hangingPunct="1"/>
            <a:r>
              <a:rPr lang="el-GR" sz="2400" b="1" dirty="0" smtClean="0">
                <a:solidFill>
                  <a:srgbClr val="000090"/>
                </a:solidFill>
                <a:latin typeface="Calibri" pitchFamily="34" charset="0"/>
              </a:rPr>
              <a:t/>
            </a:r>
            <a:br>
              <a:rPr lang="el-GR" sz="2400" b="1" dirty="0" smtClean="0">
                <a:solidFill>
                  <a:srgbClr val="000090"/>
                </a:solidFill>
                <a:latin typeface="Calibri" pitchFamily="34" charset="0"/>
              </a:rPr>
            </a:br>
            <a:r>
              <a:rPr lang="el-GR" sz="2400" b="1" dirty="0" smtClean="0">
                <a:solidFill>
                  <a:srgbClr val="000090"/>
                </a:solidFill>
                <a:latin typeface="Calibri" pitchFamily="34" charset="0"/>
              </a:rPr>
              <a:t>Χάρτης της Λειψίας </a:t>
            </a:r>
            <a:br>
              <a:rPr lang="el-GR" sz="2400" b="1" dirty="0" smtClean="0">
                <a:solidFill>
                  <a:srgbClr val="000090"/>
                </a:solidFill>
                <a:latin typeface="Calibri" pitchFamily="34" charset="0"/>
              </a:rPr>
            </a:br>
            <a:r>
              <a:rPr lang="el-GR" sz="2400" b="1" dirty="0" smtClean="0">
                <a:solidFill>
                  <a:srgbClr val="000090"/>
                </a:solidFill>
                <a:latin typeface="Calibri" pitchFamily="34" charset="0"/>
              </a:rPr>
              <a:t>για τις Βιώσιμες Ευρωπαϊκές Πόλεις</a:t>
            </a:r>
            <a:br>
              <a:rPr lang="el-GR" sz="2400" b="1" dirty="0" smtClean="0">
                <a:solidFill>
                  <a:srgbClr val="000090"/>
                </a:solidFill>
                <a:latin typeface="Calibri" pitchFamily="34" charset="0"/>
              </a:rPr>
            </a:br>
            <a:r>
              <a:rPr lang="en-US" sz="2400" b="1" dirty="0" smtClean="0">
                <a:solidFill>
                  <a:srgbClr val="000090"/>
                </a:solidFill>
                <a:latin typeface="Calibri" pitchFamily="34" charset="0"/>
              </a:rPr>
              <a:t/>
            </a:r>
            <a:br>
              <a:rPr lang="en-US" sz="2400" b="1" dirty="0" smtClean="0">
                <a:solidFill>
                  <a:srgbClr val="000090"/>
                </a:solidFill>
                <a:latin typeface="Calibri" pitchFamily="34" charset="0"/>
              </a:rPr>
            </a:br>
            <a:endParaRPr lang="uk-UA" sz="2400" b="1" dirty="0" smtClean="0">
              <a:solidFill>
                <a:srgbClr val="000090"/>
              </a:solidFill>
              <a:latin typeface="Calibri" pitchFamily="34" charset="0"/>
            </a:endParaRPr>
          </a:p>
        </p:txBody>
      </p:sp>
      <p:sp>
        <p:nvSpPr>
          <p:cNvPr id="17411" name="Rectangle 3"/>
          <p:cNvSpPr>
            <a:spLocks noGrp="1" noChangeArrowheads="1"/>
          </p:cNvSpPr>
          <p:nvPr>
            <p:ph type="body" idx="1"/>
          </p:nvPr>
        </p:nvSpPr>
        <p:spPr>
          <a:xfrm>
            <a:off x="685800" y="1295400"/>
            <a:ext cx="8032750" cy="5000660"/>
          </a:xfrm>
        </p:spPr>
        <p:txBody>
          <a:bodyPr/>
          <a:lstStyle/>
          <a:p>
            <a:pPr marL="0" indent="0" algn="ctr">
              <a:buNone/>
            </a:pPr>
            <a:r>
              <a:rPr lang="el-GR" sz="2000" b="1" i="1" dirty="0" smtClean="0">
                <a:solidFill>
                  <a:srgbClr val="C00000"/>
                </a:solidFill>
                <a:latin typeface="Calibri" pitchFamily="34" charset="0"/>
                <a:cs typeface="Calibri" pitchFamily="34" charset="0"/>
              </a:rPr>
              <a:t>2007 επί Γερμανικής Προεδρίας</a:t>
            </a:r>
          </a:p>
          <a:p>
            <a:pPr marL="0" indent="0" algn="just">
              <a:buNone/>
            </a:pPr>
            <a:r>
              <a:rPr lang="el-GR" sz="2000" b="1" dirty="0" smtClean="0">
                <a:solidFill>
                  <a:srgbClr val="000090"/>
                </a:solidFill>
                <a:latin typeface="Calibri" pitchFamily="34" charset="0"/>
                <a:cs typeface="Calibri" pitchFamily="34" charset="0"/>
              </a:rPr>
              <a:t>Περιλαμβάνει πλαίσιο κατευθυντήριων αρχών για τη βιώσιμη ανάπτυξη πόλεων και αστικών περιοχών και ορίζει 7 επιμέρους δράσεις</a:t>
            </a:r>
            <a:r>
              <a:rPr lang="en-US" sz="2000" b="1" dirty="0" smtClean="0">
                <a:solidFill>
                  <a:srgbClr val="000090"/>
                </a:solidFill>
                <a:latin typeface="Calibri" pitchFamily="34" charset="0"/>
                <a:cs typeface="Calibri" pitchFamily="34" charset="0"/>
              </a:rPr>
              <a:t>:</a:t>
            </a:r>
            <a:endParaRPr lang="el-GR" sz="2000" b="1" dirty="0" smtClean="0">
              <a:solidFill>
                <a:srgbClr val="000090"/>
              </a:solidFill>
              <a:latin typeface="Calibri" pitchFamily="34" charset="0"/>
              <a:cs typeface="Calibri" pitchFamily="34" charset="0"/>
            </a:endParaRPr>
          </a:p>
          <a:p>
            <a:pPr marL="0" indent="0" algn="just">
              <a:buNone/>
            </a:pPr>
            <a:endParaRPr lang="el-GR" sz="2000" b="1" dirty="0" smtClean="0">
              <a:solidFill>
                <a:srgbClr val="000090"/>
              </a:solidFill>
              <a:latin typeface="Calibri" pitchFamily="34" charset="0"/>
              <a:cs typeface="Calibri" pitchFamily="34" charset="0"/>
            </a:endParaRPr>
          </a:p>
          <a:p>
            <a:pPr algn="just"/>
            <a:r>
              <a:rPr lang="el-GR" sz="2000" b="1" dirty="0" smtClean="0">
                <a:solidFill>
                  <a:srgbClr val="000090"/>
                </a:solidFill>
                <a:latin typeface="Calibri" pitchFamily="34" charset="0"/>
                <a:cs typeface="Calibri" pitchFamily="34" charset="0"/>
              </a:rPr>
              <a:t>Δημιουργία και εξασφάλιση δημόσιων χώρων υψηλής ποιότητας</a:t>
            </a:r>
          </a:p>
          <a:p>
            <a:pPr algn="just"/>
            <a:r>
              <a:rPr lang="el-GR" sz="2000" b="1" dirty="0" smtClean="0">
                <a:solidFill>
                  <a:srgbClr val="000090"/>
                </a:solidFill>
                <a:latin typeface="Calibri" pitchFamily="34" charset="0"/>
                <a:cs typeface="Calibri" pitchFamily="34" charset="0"/>
              </a:rPr>
              <a:t>Εκσυγχρονισμό δικτύων υποδομής και αύξηση της ενεργειακής απόδοσης</a:t>
            </a:r>
          </a:p>
          <a:p>
            <a:pPr algn="just"/>
            <a:r>
              <a:rPr lang="el-GR" sz="2000" b="1" dirty="0" smtClean="0">
                <a:solidFill>
                  <a:srgbClr val="000090"/>
                </a:solidFill>
                <a:latin typeface="Calibri" pitchFamily="34" charset="0"/>
                <a:cs typeface="Calibri" pitchFamily="34" charset="0"/>
              </a:rPr>
              <a:t>Καινοτομία και εκπαιδευτικές πολιτικές</a:t>
            </a:r>
          </a:p>
          <a:p>
            <a:pPr algn="just"/>
            <a:r>
              <a:rPr lang="el-GR" sz="2000" b="1" dirty="0" smtClean="0">
                <a:solidFill>
                  <a:srgbClr val="000090"/>
                </a:solidFill>
                <a:latin typeface="Calibri" pitchFamily="34" charset="0"/>
                <a:cs typeface="Calibri" pitchFamily="34" charset="0"/>
              </a:rPr>
              <a:t>Εφαρμογή στρατηγικών για την αναβάθμιση του φυσικού περιβάλλοντος</a:t>
            </a:r>
          </a:p>
          <a:p>
            <a:pPr algn="just"/>
            <a:r>
              <a:rPr lang="el-GR" sz="2000" b="1" dirty="0" smtClean="0">
                <a:solidFill>
                  <a:srgbClr val="000090"/>
                </a:solidFill>
                <a:latin typeface="Calibri" pitchFamily="34" charset="0"/>
                <a:cs typeface="Calibri" pitchFamily="34" charset="0"/>
              </a:rPr>
              <a:t>Ενίσχυση της τοπικής οικονομίας και αγοράς εργασίας</a:t>
            </a:r>
          </a:p>
          <a:p>
            <a:pPr algn="just"/>
            <a:r>
              <a:rPr lang="el-GR" sz="2000" b="1" dirty="0" smtClean="0">
                <a:solidFill>
                  <a:srgbClr val="000090"/>
                </a:solidFill>
                <a:latin typeface="Calibri" pitchFamily="34" charset="0"/>
                <a:cs typeface="Calibri" pitchFamily="34" charset="0"/>
              </a:rPr>
              <a:t>Δυναμικές πολιτικές εκπαίδευσης και κατάρτισης για παιδιά και νέους</a:t>
            </a:r>
          </a:p>
          <a:p>
            <a:pPr algn="just"/>
            <a:r>
              <a:rPr lang="el-GR" sz="2000" b="1" dirty="0" smtClean="0">
                <a:solidFill>
                  <a:srgbClr val="000090"/>
                </a:solidFill>
                <a:latin typeface="Calibri" pitchFamily="34" charset="0"/>
                <a:cs typeface="Calibri" pitchFamily="34" charset="0"/>
              </a:rPr>
              <a:t>Προώθηση αποδοτικών και προσιτών αστικών μεταφορών</a:t>
            </a:r>
            <a:endParaRPr lang="en-US" sz="2000" b="1" dirty="0">
              <a:solidFill>
                <a:srgbClr val="000090"/>
              </a:solidFill>
              <a:latin typeface="Calibri" pitchFamily="34" charset="0"/>
            </a:endParaRPr>
          </a:p>
        </p:txBody>
      </p:sp>
      <p:pic>
        <p:nvPicPr>
          <p:cNvPr id="17412" name="Picture 6" descr="logo greek.png"/>
          <p:cNvPicPr>
            <a:picLocks noChangeAspect="1"/>
          </p:cNvPicPr>
          <p:nvPr/>
        </p:nvPicPr>
        <p:blipFill>
          <a:blip r:embed="rId3" cstate="print"/>
          <a:srcRect/>
          <a:stretch>
            <a:fillRect/>
          </a:stretch>
        </p:blipFill>
        <p:spPr bwMode="auto">
          <a:xfrm>
            <a:off x="8143875" y="214313"/>
            <a:ext cx="776288" cy="1058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1050276"/>
          </a:xfrm>
        </p:spPr>
        <p:txBody>
          <a:bodyPr/>
          <a:lstStyle/>
          <a:p>
            <a:pPr marL="0" indent="0" algn="ctr"/>
            <a:r>
              <a:rPr lang="el-GR" sz="2800" b="1" dirty="0" smtClean="0">
                <a:solidFill>
                  <a:srgbClr val="000090"/>
                </a:solidFill>
                <a:latin typeface="Calibri" pitchFamily="34" charset="0"/>
                <a:cs typeface="Calibri" pitchFamily="34" charset="0"/>
              </a:rPr>
              <a:t>Δήμος Κερατσινίου - Δραπετσώνας, Περιφέρεια Πειραιά </a:t>
            </a: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a:buNone/>
            </a:pPr>
            <a:endParaRPr lang="el-GR" sz="1800" b="1" dirty="0" smtClean="0">
              <a:latin typeface="Calibri" pitchFamily="34" charset="0"/>
            </a:endParaRPr>
          </a:p>
          <a:p>
            <a:pPr>
              <a:buNone/>
            </a:pPr>
            <a:r>
              <a:rPr lang="el-GR" sz="1800" b="1" dirty="0" smtClean="0">
                <a:latin typeface="Calibri" pitchFamily="34" charset="0"/>
              </a:rPr>
              <a:t>4. </a:t>
            </a:r>
            <a:r>
              <a:rPr lang="el-GR" sz="1800" b="1" dirty="0">
                <a:latin typeface="Calibri" pitchFamily="34" charset="0"/>
              </a:rPr>
              <a:t>Αστικό Περιβάλλον και Υποδομές </a:t>
            </a:r>
            <a:endParaRPr lang="el-GR" sz="1800" b="1" u="sng" dirty="0" smtClean="0">
              <a:solidFill>
                <a:srgbClr val="000090"/>
              </a:solidFill>
              <a:latin typeface="Calibri" pitchFamily="34" charset="0"/>
            </a:endParaRPr>
          </a:p>
          <a:p>
            <a:pPr algn="just">
              <a:buNone/>
            </a:pPr>
            <a:r>
              <a:rPr lang="el-GR" sz="1800" b="1" u="sng" dirty="0" smtClean="0">
                <a:solidFill>
                  <a:srgbClr val="000090"/>
                </a:solidFill>
                <a:latin typeface="Calibri" pitchFamily="34" charset="0"/>
              </a:rPr>
              <a:t>Βελτίωση </a:t>
            </a:r>
            <a:r>
              <a:rPr lang="el-GR" sz="1800" b="1" u="sng" dirty="0">
                <a:solidFill>
                  <a:srgbClr val="000090"/>
                </a:solidFill>
                <a:latin typeface="Calibri" pitchFamily="34" charset="0"/>
              </a:rPr>
              <a:t>αναβάθμιση αστικού περιβάλλοντος και υποδομών</a:t>
            </a:r>
            <a:endParaRPr lang="en-GB" sz="1800" b="1" u="sng" dirty="0">
              <a:solidFill>
                <a:srgbClr val="000090"/>
              </a:solidFill>
              <a:latin typeface="Calibri" pitchFamily="34" charset="0"/>
            </a:endParaRPr>
          </a:p>
          <a:p>
            <a:pPr algn="just"/>
            <a:r>
              <a:rPr lang="el-GR" sz="1800" b="1" dirty="0" smtClean="0">
                <a:solidFill>
                  <a:srgbClr val="000090"/>
                </a:solidFill>
                <a:latin typeface="Calibri" pitchFamily="34" charset="0"/>
              </a:rPr>
              <a:t> Η αναβάθμιση των εμπορικών κέντρων επιτεύχθηκε με τη δημιουργία χώρων πρασίνου, την  διαπλάτυνση πεζοδρομίων καθώς και διασύνδεση των δύο κεντρικών περιοχών των δήμων μέσω ενός κεντρικού οδικού άξονα. </a:t>
            </a:r>
            <a:endParaRPr lang="el-GR" sz="1800" b="1" u="sng" dirty="0" smtClean="0">
              <a:solidFill>
                <a:srgbClr val="000090"/>
              </a:solidFill>
              <a:latin typeface="Calibri" pitchFamily="34" charset="0"/>
            </a:endParaRPr>
          </a:p>
          <a:p>
            <a:pPr algn="just">
              <a:buNone/>
            </a:pPr>
            <a:r>
              <a:rPr lang="el-GR" sz="1800" b="1" u="sng" dirty="0" smtClean="0">
                <a:solidFill>
                  <a:srgbClr val="000090"/>
                </a:solidFill>
                <a:latin typeface="Calibri" pitchFamily="34" charset="0"/>
              </a:rPr>
              <a:t> </a:t>
            </a:r>
            <a:r>
              <a:rPr lang="el-GR" sz="1800" b="1" u="sng" dirty="0">
                <a:solidFill>
                  <a:srgbClr val="000090"/>
                </a:solidFill>
                <a:latin typeface="Calibri" pitchFamily="34" charset="0"/>
              </a:rPr>
              <a:t>Δίκτυο </a:t>
            </a:r>
            <a:r>
              <a:rPr lang="en-US" sz="1800" b="1" u="sng" dirty="0">
                <a:solidFill>
                  <a:srgbClr val="000090"/>
                </a:solidFill>
                <a:latin typeface="Calibri" pitchFamily="34" charset="0"/>
              </a:rPr>
              <a:t>mini bus</a:t>
            </a:r>
            <a:endParaRPr lang="en-GB" sz="1800" b="1" u="sng" dirty="0">
              <a:solidFill>
                <a:srgbClr val="000090"/>
              </a:solidFill>
              <a:latin typeface="Calibri" pitchFamily="34" charset="0"/>
            </a:endParaRPr>
          </a:p>
          <a:p>
            <a:pPr algn="just"/>
            <a:r>
              <a:rPr lang="el-GR" sz="1800" b="1" dirty="0" smtClean="0">
                <a:solidFill>
                  <a:srgbClr val="000090"/>
                </a:solidFill>
                <a:latin typeface="Calibri" pitchFamily="34" charset="0"/>
              </a:rPr>
              <a:t> Συγκοινωνιακή σύνδεση των κατοίκων της περιοχής με </a:t>
            </a:r>
            <a:r>
              <a:rPr lang="en-US" sz="1800" b="1" dirty="0" smtClean="0">
                <a:solidFill>
                  <a:srgbClr val="000090"/>
                </a:solidFill>
                <a:latin typeface="Calibri" pitchFamily="34" charset="0"/>
              </a:rPr>
              <a:t>mini bus</a:t>
            </a:r>
            <a:r>
              <a:rPr lang="el-GR" sz="1800" b="1" dirty="0" smtClean="0">
                <a:solidFill>
                  <a:srgbClr val="000090"/>
                </a:solidFill>
                <a:latin typeface="Calibri" pitchFamily="34" charset="0"/>
              </a:rPr>
              <a:t> καθώς και της σύνδεσης τους με το συγκοινωνιακό δίκτυο της ευρύτερης περιοχής. </a:t>
            </a:r>
          </a:p>
          <a:p>
            <a:pPr marL="0" indent="0" algn="just">
              <a:buNone/>
            </a:pPr>
            <a:endParaRPr lang="el-GR" sz="1800" b="1" i="1" dirty="0" smtClean="0">
              <a:solidFill>
                <a:srgbClr val="000090"/>
              </a:solidFill>
              <a:latin typeface="Calibri" pitchFamily="34" charset="0"/>
            </a:endParaRPr>
          </a:p>
          <a:p>
            <a:pPr marL="0" indent="0" algn="just">
              <a:buNone/>
            </a:pPr>
            <a:r>
              <a:rPr lang="el-GR" sz="1800" b="1" i="1" dirty="0" smtClean="0">
                <a:solidFill>
                  <a:srgbClr val="000090"/>
                </a:solidFill>
                <a:latin typeface="Calibri" pitchFamily="34" charset="0"/>
              </a:rPr>
              <a:t>(Η μεγαλύτερη δραστηριοποίηση του εμπορικού κέντρου Κερατσινίου από τους κατοίκους και των δύο δήμων οι οποίοι παλαιότερα απευθύνονταν στο εμπορικό κέντρο του Πειραιά).</a:t>
            </a:r>
          </a:p>
          <a:p>
            <a:pPr marL="0" indent="0" algn="just">
              <a:buNone/>
            </a:pPr>
            <a:endParaRPr lang="en-GB" sz="1800" b="1" i="1" dirty="0" smtClean="0">
              <a:solidFill>
                <a:srgbClr val="000090"/>
              </a:solidFill>
              <a:latin typeface="Calibri" pitchFamily="34" charset="0"/>
            </a:endParaRPr>
          </a:p>
          <a:p>
            <a:pPr algn="just">
              <a:buNone/>
            </a:pPr>
            <a:r>
              <a:rPr lang="el-GR" sz="1800" b="1" u="sng" dirty="0" smtClean="0">
                <a:solidFill>
                  <a:srgbClr val="000090"/>
                </a:solidFill>
                <a:latin typeface="Calibri" pitchFamily="34" charset="0"/>
              </a:rPr>
              <a:t>Υποδομή για την επαγγελματική ένταξη γυναικών</a:t>
            </a:r>
            <a:endParaRPr lang="en-GB" sz="1800" b="1" u="sng" dirty="0" smtClean="0">
              <a:solidFill>
                <a:srgbClr val="000090"/>
              </a:solidFill>
              <a:latin typeface="Calibri" pitchFamily="34" charset="0"/>
            </a:endParaRPr>
          </a:p>
          <a:p>
            <a:pPr algn="just"/>
            <a:r>
              <a:rPr lang="el-GR" sz="1800" b="1" dirty="0" smtClean="0">
                <a:solidFill>
                  <a:srgbClr val="000090"/>
                </a:solidFill>
                <a:latin typeface="Calibri" pitchFamily="34" charset="0"/>
              </a:rPr>
              <a:t>Δημιουργία </a:t>
            </a:r>
            <a:r>
              <a:rPr lang="el-GR" sz="1800" b="1" dirty="0">
                <a:solidFill>
                  <a:srgbClr val="000090"/>
                </a:solidFill>
                <a:latin typeface="Calibri" pitchFamily="34" charset="0"/>
              </a:rPr>
              <a:t>βρεφονηπιακού σταθμού.</a:t>
            </a:r>
            <a:endParaRPr lang="en-GB" sz="1800" b="1" dirty="0">
              <a:solidFill>
                <a:srgbClr val="000090"/>
              </a:solidFill>
              <a:latin typeface="Calibri" pitchFamily="34" charset="0"/>
            </a:endParaRPr>
          </a:p>
          <a:p>
            <a:pPr>
              <a:buNone/>
            </a:pPr>
            <a:endParaRPr lang="en-GB" sz="1800" b="1" dirty="0">
              <a:solidFill>
                <a:srgbClr val="000090"/>
              </a:solidFill>
              <a:latin typeface="Calibri" pitchFamily="34" charset="0"/>
            </a:endParaRPr>
          </a:p>
          <a:p>
            <a:pPr marL="0" indent="0" algn="just">
              <a:buNone/>
            </a:pPr>
            <a:endParaRPr lang="en-US" sz="18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4169879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1050276"/>
          </a:xfrm>
        </p:spPr>
        <p:txBody>
          <a:bodyPr/>
          <a:lstStyle/>
          <a:p>
            <a:pPr marL="0" indent="0" algn="ctr"/>
            <a:r>
              <a:rPr lang="el-GR" sz="2800" b="1" dirty="0" smtClean="0">
                <a:solidFill>
                  <a:srgbClr val="000090"/>
                </a:solidFill>
                <a:latin typeface="Calibri" pitchFamily="34" charset="0"/>
                <a:cs typeface="Calibri" pitchFamily="34" charset="0"/>
              </a:rPr>
              <a:t>Δήμος Κερατσινίου-Δραπετσώνας, Περιφέρεια Πειραιά </a:t>
            </a:r>
            <a:endParaRPr lang="en-US"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7544" y="1412777"/>
            <a:ext cx="8319298" cy="5445224"/>
          </a:xfrm>
        </p:spPr>
        <p:txBody>
          <a:bodyPr/>
          <a:lstStyle/>
          <a:p>
            <a:pPr algn="just"/>
            <a:endParaRPr lang="el-GR" sz="1800" b="1" dirty="0" smtClean="0">
              <a:latin typeface="Calibri" pitchFamily="34" charset="0"/>
            </a:endParaRPr>
          </a:p>
          <a:p>
            <a:pPr algn="just"/>
            <a:r>
              <a:rPr lang="el-GR" sz="1800" b="1" dirty="0" smtClean="0">
                <a:latin typeface="Calibri" pitchFamily="34" charset="0"/>
              </a:rPr>
              <a:t>Ολοκληρωμένη </a:t>
            </a:r>
            <a:r>
              <a:rPr lang="el-GR" sz="1800" b="1" dirty="0">
                <a:latin typeface="Calibri" pitchFamily="34" charset="0"/>
              </a:rPr>
              <a:t>Προσέγγιση </a:t>
            </a:r>
            <a:endParaRPr lang="en-GB" sz="1800" b="1" dirty="0">
              <a:latin typeface="Calibri" pitchFamily="34" charset="0"/>
            </a:endParaRPr>
          </a:p>
          <a:p>
            <a:pPr algn="just">
              <a:buNone/>
            </a:pPr>
            <a:r>
              <a:rPr lang="el-GR" sz="1800" b="1" dirty="0" smtClean="0">
                <a:solidFill>
                  <a:srgbClr val="000090"/>
                </a:solidFill>
                <a:latin typeface="Calibri" pitchFamily="34" charset="0"/>
              </a:rPr>
              <a:t>      Το </a:t>
            </a:r>
            <a:r>
              <a:rPr lang="el-GR" sz="1800" b="1" dirty="0">
                <a:solidFill>
                  <a:srgbClr val="000090"/>
                </a:solidFill>
                <a:latin typeface="Calibri" pitchFamily="34" charset="0"/>
              </a:rPr>
              <a:t>πρόγραμμα είχε μία ολοκληρωμένη προσέγγιση υπό την έννοια της </a:t>
            </a:r>
            <a:r>
              <a:rPr lang="el-GR" sz="1800" b="1" dirty="0" err="1">
                <a:solidFill>
                  <a:srgbClr val="000090"/>
                </a:solidFill>
                <a:latin typeface="Calibri" pitchFamily="34" charset="0"/>
              </a:rPr>
              <a:t>πολυτομεακής</a:t>
            </a:r>
            <a:r>
              <a:rPr lang="el-GR" sz="1800" b="1" dirty="0">
                <a:solidFill>
                  <a:srgbClr val="000090"/>
                </a:solidFill>
                <a:latin typeface="Calibri" pitchFamily="34" charset="0"/>
              </a:rPr>
              <a:t> παρέμβασης, την συσχέτιση πόρων και την διαδημοτική συνεργασία .</a:t>
            </a:r>
            <a:endParaRPr lang="en-GB" sz="1800" b="1" dirty="0">
              <a:solidFill>
                <a:srgbClr val="000090"/>
              </a:solidFill>
              <a:latin typeface="Calibri" pitchFamily="34" charset="0"/>
            </a:endParaRPr>
          </a:p>
          <a:p>
            <a:pPr algn="just"/>
            <a:r>
              <a:rPr lang="el-GR" sz="1800" b="1" dirty="0">
                <a:latin typeface="Calibri" pitchFamily="34" charset="0"/>
              </a:rPr>
              <a:t>Χωρική προσέγγιση </a:t>
            </a:r>
            <a:endParaRPr lang="en-GB" sz="1800" b="1" dirty="0">
              <a:latin typeface="Calibri" pitchFamily="34" charset="0"/>
            </a:endParaRPr>
          </a:p>
          <a:p>
            <a:pPr algn="just">
              <a:buNone/>
            </a:pPr>
            <a:r>
              <a:rPr lang="el-GR" sz="1800" b="1" dirty="0" smtClean="0">
                <a:solidFill>
                  <a:srgbClr val="000090"/>
                </a:solidFill>
                <a:latin typeface="Calibri" pitchFamily="34" charset="0"/>
              </a:rPr>
              <a:t>     Η </a:t>
            </a:r>
            <a:r>
              <a:rPr lang="el-GR" sz="1800" b="1" dirty="0">
                <a:solidFill>
                  <a:srgbClr val="000090"/>
                </a:solidFill>
                <a:latin typeface="Calibri" pitchFamily="34" charset="0"/>
              </a:rPr>
              <a:t>επιλογή της περιοχής είναι επεκταμένη χωρικά και όχι περιορισμένη σε </a:t>
            </a:r>
            <a:r>
              <a:rPr lang="el-GR" sz="1800" b="1" dirty="0" smtClean="0">
                <a:solidFill>
                  <a:srgbClr val="000090"/>
                </a:solidFill>
                <a:latin typeface="Calibri" pitchFamily="34" charset="0"/>
              </a:rPr>
              <a:t>περιοχή γειτονιά </a:t>
            </a:r>
            <a:r>
              <a:rPr lang="el-GR" sz="1800" b="1" dirty="0">
                <a:solidFill>
                  <a:srgbClr val="000090"/>
                </a:solidFill>
                <a:latin typeface="Calibri" pitchFamily="34" charset="0"/>
              </a:rPr>
              <a:t>διότι ο στόχος ήταν η αναβάθμιση της οικονομικής και κοινωνικής δραστηριότητας η οποία απαιτούσε α) την σύνδεση των δύο κέντρων των δήμων και την εξυπηρέτηση των γειτονιών του Κερατσινίου με το εμπορικό κέντρο και β) την προσβασιμότητα της παράκτιας περιοχής. </a:t>
            </a:r>
            <a:endParaRPr lang="en-GB" sz="1800" b="1" dirty="0">
              <a:solidFill>
                <a:srgbClr val="000090"/>
              </a:solidFill>
              <a:latin typeface="Calibri" pitchFamily="34" charset="0"/>
            </a:endParaRPr>
          </a:p>
          <a:p>
            <a:pPr algn="just"/>
            <a:r>
              <a:rPr lang="el-GR" sz="1800" b="1" dirty="0">
                <a:latin typeface="Calibri" pitchFamily="34" charset="0"/>
              </a:rPr>
              <a:t>Τοπική εταιρική σχέση </a:t>
            </a:r>
            <a:endParaRPr lang="en-GB" sz="1800" b="1" dirty="0">
              <a:latin typeface="Calibri" pitchFamily="34" charset="0"/>
            </a:endParaRPr>
          </a:p>
          <a:p>
            <a:pPr algn="just">
              <a:buNone/>
            </a:pPr>
            <a:r>
              <a:rPr lang="el-GR" sz="1800" b="1" dirty="0" smtClean="0">
                <a:solidFill>
                  <a:srgbClr val="000090"/>
                </a:solidFill>
                <a:latin typeface="Calibri" pitchFamily="34" charset="0"/>
              </a:rPr>
              <a:t>      Οι </a:t>
            </a:r>
            <a:r>
              <a:rPr lang="el-GR" sz="1800" b="1" dirty="0">
                <a:solidFill>
                  <a:srgbClr val="000090"/>
                </a:solidFill>
                <a:latin typeface="Calibri" pitchFamily="34" charset="0"/>
              </a:rPr>
              <a:t>τοπικοί φορείς ήταν το εργατικό κέντρο, τα τοπικά επιμελητήρια και οι εκπρόσωποι των κοινωνικών φορέων.  </a:t>
            </a:r>
            <a:endParaRPr lang="en-GB" sz="1800" b="1" dirty="0">
              <a:solidFill>
                <a:srgbClr val="000090"/>
              </a:solidFill>
              <a:latin typeface="Calibri" pitchFamily="34" charset="0"/>
            </a:endParaRPr>
          </a:p>
          <a:p>
            <a:pPr marL="0" indent="0" algn="just">
              <a:buNone/>
            </a:pPr>
            <a:endParaRPr lang="en-US" sz="18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76421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1115616" y="2492896"/>
            <a:ext cx="7056437" cy="4143375"/>
          </a:xfrm>
        </p:spPr>
        <p:txBody>
          <a:bodyPr/>
          <a:lstStyle/>
          <a:p>
            <a:pPr algn="just" eaLnBrk="1" hangingPunct="1">
              <a:lnSpc>
                <a:spcPct val="80000"/>
              </a:lnSpc>
              <a:buFontTx/>
              <a:buNone/>
            </a:pPr>
            <a:endParaRPr lang="en-US" sz="1600" b="1" dirty="0" smtClean="0">
              <a:latin typeface="Calibri" pitchFamily="34" charset="0"/>
            </a:endParaRPr>
          </a:p>
          <a:p>
            <a:pPr algn="ctr" eaLnBrk="1" hangingPunct="1">
              <a:lnSpc>
                <a:spcPct val="80000"/>
              </a:lnSpc>
              <a:buFontTx/>
              <a:buNone/>
            </a:pPr>
            <a:r>
              <a:rPr lang="el-GR" sz="1800" b="1" dirty="0" smtClean="0">
                <a:solidFill>
                  <a:srgbClr val="000090"/>
                </a:solidFill>
                <a:latin typeface="Calibri" pitchFamily="34" charset="0"/>
              </a:rPr>
              <a:t>Έλενα </a:t>
            </a:r>
            <a:r>
              <a:rPr lang="el-GR" sz="1800" b="1" dirty="0" err="1" smtClean="0">
                <a:solidFill>
                  <a:srgbClr val="000090"/>
                </a:solidFill>
                <a:latin typeface="Calibri" pitchFamily="34" charset="0"/>
              </a:rPr>
              <a:t>Πάτσαλου</a:t>
            </a:r>
            <a:r>
              <a:rPr lang="el-GR" sz="1800" b="1" dirty="0" smtClean="0">
                <a:solidFill>
                  <a:srgbClr val="000090"/>
                </a:solidFill>
                <a:latin typeface="Calibri" pitchFamily="34" charset="0"/>
              </a:rPr>
              <a:t> – </a:t>
            </a:r>
            <a:r>
              <a:rPr lang="el-GR" sz="1800" b="1" dirty="0" err="1" smtClean="0">
                <a:solidFill>
                  <a:srgbClr val="000090"/>
                </a:solidFill>
                <a:latin typeface="Calibri" pitchFamily="34" charset="0"/>
              </a:rPr>
              <a:t>Κυριακίδου</a:t>
            </a:r>
            <a:r>
              <a:rPr lang="el-GR" sz="1800" b="1" dirty="0" smtClean="0">
                <a:solidFill>
                  <a:srgbClr val="000090"/>
                </a:solidFill>
                <a:latin typeface="Calibri" pitchFamily="34" charset="0"/>
              </a:rPr>
              <a:t>  (Διοικητικός Λειτουργός)</a:t>
            </a:r>
          </a:p>
          <a:p>
            <a:pPr algn="ctr" eaLnBrk="1" hangingPunct="1">
              <a:lnSpc>
                <a:spcPct val="80000"/>
              </a:lnSpc>
              <a:buFontTx/>
              <a:buNone/>
            </a:pPr>
            <a:endParaRPr lang="en-US" sz="1800" b="1" dirty="0" smtClean="0">
              <a:solidFill>
                <a:srgbClr val="000090"/>
              </a:solidFill>
              <a:latin typeface="Calibri" pitchFamily="34" charset="0"/>
            </a:endParaRPr>
          </a:p>
          <a:p>
            <a:pPr algn="ctr" eaLnBrk="1" hangingPunct="1">
              <a:lnSpc>
                <a:spcPct val="80000"/>
              </a:lnSpc>
              <a:buFontTx/>
              <a:buNone/>
            </a:pPr>
            <a:endParaRPr lang="el-GR" sz="1800" b="1" dirty="0" smtClean="0">
              <a:solidFill>
                <a:srgbClr val="000090"/>
              </a:solidFill>
              <a:latin typeface="Calibri" pitchFamily="34" charset="0"/>
            </a:endParaRPr>
          </a:p>
          <a:p>
            <a:pPr algn="ctr" eaLnBrk="1" hangingPunct="1">
              <a:lnSpc>
                <a:spcPct val="80000"/>
              </a:lnSpc>
              <a:buFontTx/>
              <a:buNone/>
            </a:pPr>
            <a:endParaRPr lang="en-US" sz="1800" b="1" dirty="0" smtClean="0">
              <a:solidFill>
                <a:srgbClr val="000090"/>
              </a:solidFill>
              <a:latin typeface="Calibri" pitchFamily="34" charset="0"/>
            </a:endParaRPr>
          </a:p>
          <a:p>
            <a:pPr algn="ctr" eaLnBrk="1" hangingPunct="1">
              <a:lnSpc>
                <a:spcPct val="80000"/>
              </a:lnSpc>
              <a:buFontTx/>
              <a:buNone/>
            </a:pPr>
            <a:r>
              <a:rPr lang="el-GR" sz="1800" b="1" dirty="0" smtClean="0">
                <a:solidFill>
                  <a:srgbClr val="000090"/>
                </a:solidFill>
                <a:latin typeface="Calibri" pitchFamily="34" charset="0"/>
              </a:rPr>
              <a:t>Μονάδα Διαχείρισης Ευρωπαϊκών Ταμείων</a:t>
            </a:r>
          </a:p>
          <a:p>
            <a:pPr algn="ctr" eaLnBrk="1" hangingPunct="1">
              <a:lnSpc>
                <a:spcPct val="80000"/>
              </a:lnSpc>
              <a:buFontTx/>
              <a:buNone/>
            </a:pPr>
            <a:r>
              <a:rPr lang="el-GR" sz="1800" b="1" dirty="0" smtClean="0">
                <a:solidFill>
                  <a:srgbClr val="000090"/>
                </a:solidFill>
                <a:latin typeface="Calibri" pitchFamily="34" charset="0"/>
              </a:rPr>
              <a:t>Υπουργείο Εσωτερικών</a:t>
            </a:r>
          </a:p>
          <a:p>
            <a:pPr algn="ctr" eaLnBrk="1" hangingPunct="1">
              <a:lnSpc>
                <a:spcPct val="80000"/>
              </a:lnSpc>
              <a:buFontTx/>
              <a:buNone/>
            </a:pPr>
            <a:endParaRPr lang="el-GR" sz="1800" b="1" dirty="0" smtClean="0">
              <a:solidFill>
                <a:srgbClr val="000090"/>
              </a:solidFill>
              <a:latin typeface="Calibri" pitchFamily="34" charset="0"/>
            </a:endParaRPr>
          </a:p>
          <a:p>
            <a:pPr algn="ctr" eaLnBrk="1" hangingPunct="1">
              <a:lnSpc>
                <a:spcPct val="80000"/>
              </a:lnSpc>
              <a:buFontTx/>
              <a:buNone/>
            </a:pPr>
            <a:endParaRPr lang="el-GR" sz="1800" b="1" dirty="0" smtClean="0">
              <a:solidFill>
                <a:srgbClr val="000090"/>
              </a:solidFill>
              <a:latin typeface="Calibri" pitchFamily="34" charset="0"/>
            </a:endParaRPr>
          </a:p>
          <a:p>
            <a:pPr algn="ctr" eaLnBrk="1" hangingPunct="1">
              <a:lnSpc>
                <a:spcPct val="80000"/>
              </a:lnSpc>
              <a:buFontTx/>
              <a:buNone/>
            </a:pPr>
            <a:endParaRPr lang="el-GR" sz="1800" b="1" dirty="0" smtClean="0">
              <a:solidFill>
                <a:srgbClr val="000090"/>
              </a:solidFill>
              <a:latin typeface="Calibri" pitchFamily="34" charset="0"/>
            </a:endParaRPr>
          </a:p>
          <a:p>
            <a:pPr algn="ctr" eaLnBrk="1" hangingPunct="1">
              <a:lnSpc>
                <a:spcPct val="80000"/>
              </a:lnSpc>
              <a:buFontTx/>
              <a:buNone/>
            </a:pPr>
            <a:r>
              <a:rPr lang="el-GR" sz="1800" b="1" dirty="0" err="1" smtClean="0">
                <a:solidFill>
                  <a:srgbClr val="000090"/>
                </a:solidFill>
                <a:latin typeface="Calibri" pitchFamily="34" charset="0"/>
              </a:rPr>
              <a:t>Τηλ</a:t>
            </a:r>
            <a:r>
              <a:rPr lang="el-GR" sz="1800" b="1" dirty="0" smtClean="0">
                <a:solidFill>
                  <a:srgbClr val="000090"/>
                </a:solidFill>
                <a:latin typeface="Calibri" pitchFamily="34" charset="0"/>
              </a:rPr>
              <a:t>.</a:t>
            </a:r>
            <a:r>
              <a:rPr lang="en-US" sz="1800" b="1" dirty="0" smtClean="0">
                <a:solidFill>
                  <a:srgbClr val="000090"/>
                </a:solidFill>
                <a:latin typeface="Calibri" pitchFamily="34" charset="0"/>
              </a:rPr>
              <a:t>:</a:t>
            </a:r>
            <a:r>
              <a:rPr lang="el-GR" sz="1800" b="1" dirty="0" smtClean="0">
                <a:solidFill>
                  <a:srgbClr val="000090"/>
                </a:solidFill>
                <a:latin typeface="Calibri" pitchFamily="34" charset="0"/>
              </a:rPr>
              <a:t> 22409922</a:t>
            </a:r>
          </a:p>
          <a:p>
            <a:pPr algn="ctr" eaLnBrk="1" hangingPunct="1">
              <a:lnSpc>
                <a:spcPct val="80000"/>
              </a:lnSpc>
              <a:buFontTx/>
              <a:buNone/>
            </a:pPr>
            <a:r>
              <a:rPr lang="el-GR" sz="1800" b="1" dirty="0" smtClean="0">
                <a:solidFill>
                  <a:srgbClr val="000090"/>
                </a:solidFill>
                <a:latin typeface="Calibri" pitchFamily="34" charset="0"/>
              </a:rPr>
              <a:t>Φαξ.</a:t>
            </a:r>
            <a:r>
              <a:rPr lang="en-US" sz="1800" b="1" dirty="0" smtClean="0">
                <a:solidFill>
                  <a:srgbClr val="000090"/>
                </a:solidFill>
                <a:latin typeface="Calibri" pitchFamily="34" charset="0"/>
              </a:rPr>
              <a:t>:</a:t>
            </a:r>
            <a:r>
              <a:rPr lang="el-GR" sz="1800" b="1" dirty="0" smtClean="0">
                <a:solidFill>
                  <a:srgbClr val="000090"/>
                </a:solidFill>
                <a:latin typeface="Calibri" pitchFamily="34" charset="0"/>
              </a:rPr>
              <a:t> 22409949</a:t>
            </a:r>
          </a:p>
          <a:p>
            <a:pPr algn="ctr" eaLnBrk="1" hangingPunct="1">
              <a:lnSpc>
                <a:spcPct val="80000"/>
              </a:lnSpc>
              <a:buFontTx/>
              <a:buNone/>
            </a:pPr>
            <a:r>
              <a:rPr lang="en-US" sz="1800" b="1" dirty="0" smtClean="0">
                <a:solidFill>
                  <a:srgbClr val="000090"/>
                </a:solidFill>
                <a:latin typeface="Calibri" pitchFamily="34" charset="0"/>
              </a:rPr>
              <a:t>E-mail:</a:t>
            </a:r>
            <a:r>
              <a:rPr lang="en-US" sz="1800" b="1" dirty="0" smtClean="0">
                <a:latin typeface="Calibri" pitchFamily="34" charset="0"/>
              </a:rPr>
              <a:t> </a:t>
            </a:r>
            <a:r>
              <a:rPr lang="en-US" sz="1800" b="1" dirty="0" smtClean="0">
                <a:latin typeface="Calibri" pitchFamily="34" charset="0"/>
                <a:hlinkClick r:id="rId3"/>
              </a:rPr>
              <a:t>epatsalou@moi.gov.cy</a:t>
            </a:r>
            <a:endParaRPr lang="en-US" sz="1800" b="1" dirty="0" smtClean="0">
              <a:latin typeface="Calibri" pitchFamily="34" charset="0"/>
            </a:endParaRPr>
          </a:p>
          <a:p>
            <a:pPr algn="ctr" eaLnBrk="1" hangingPunct="1">
              <a:lnSpc>
                <a:spcPct val="80000"/>
              </a:lnSpc>
              <a:buFontTx/>
              <a:buNone/>
            </a:pPr>
            <a:endParaRPr lang="en-US" sz="1600" b="1" dirty="0" smtClean="0">
              <a:latin typeface="Calibri" pitchFamily="34" charset="0"/>
            </a:endParaRPr>
          </a:p>
          <a:p>
            <a:pPr algn="just" eaLnBrk="1" hangingPunct="1">
              <a:lnSpc>
                <a:spcPct val="80000"/>
              </a:lnSpc>
              <a:buFontTx/>
              <a:buNone/>
            </a:pPr>
            <a:endParaRPr lang="en-US" sz="1600" b="1" dirty="0" smtClean="0">
              <a:latin typeface="Calibri" pitchFamily="34" charset="0"/>
            </a:endParaRPr>
          </a:p>
        </p:txBody>
      </p:sp>
      <p:sp>
        <p:nvSpPr>
          <p:cNvPr id="33795" name="Rectangle 6"/>
          <p:cNvSpPr>
            <a:spLocks noChangeArrowheads="1"/>
          </p:cNvSpPr>
          <p:nvPr/>
        </p:nvSpPr>
        <p:spPr bwMode="auto">
          <a:xfrm>
            <a:off x="1835150" y="981075"/>
            <a:ext cx="6408738" cy="641350"/>
          </a:xfrm>
          <a:prstGeom prst="rect">
            <a:avLst/>
          </a:prstGeom>
          <a:noFill/>
          <a:ln w="9525">
            <a:noFill/>
            <a:miter lim="800000"/>
            <a:headEnd/>
            <a:tailEnd/>
          </a:ln>
        </p:spPr>
        <p:txBody>
          <a:bodyPr>
            <a:spAutoFit/>
          </a:bodyPr>
          <a:lstStyle/>
          <a:p>
            <a:endParaRPr lang="el-GR" b="1" u="sng"/>
          </a:p>
          <a:p>
            <a:pPr algn="ctr"/>
            <a:endParaRPr lang="en-US" b="1" u="sng">
              <a:solidFill>
                <a:schemeClr val="bg2"/>
              </a:solidFill>
            </a:endParaRPr>
          </a:p>
        </p:txBody>
      </p:sp>
      <p:sp>
        <p:nvSpPr>
          <p:cNvPr id="33796" name="Rectangle 7"/>
          <p:cNvSpPr>
            <a:spLocks noChangeArrowheads="1"/>
          </p:cNvSpPr>
          <p:nvPr/>
        </p:nvSpPr>
        <p:spPr bwMode="auto">
          <a:xfrm>
            <a:off x="1475656" y="1412776"/>
            <a:ext cx="6408737" cy="830262"/>
          </a:xfrm>
          <a:prstGeom prst="rect">
            <a:avLst/>
          </a:prstGeom>
          <a:noFill/>
          <a:ln w="9525">
            <a:noFill/>
            <a:miter lim="800000"/>
            <a:headEnd/>
            <a:tailEnd/>
          </a:ln>
        </p:spPr>
        <p:txBody>
          <a:bodyPr>
            <a:spAutoFit/>
          </a:bodyPr>
          <a:lstStyle/>
          <a:p>
            <a:pPr algn="ctr"/>
            <a:r>
              <a:rPr lang="el-GR" sz="2400" b="1">
                <a:solidFill>
                  <a:srgbClr val="000090"/>
                </a:solidFill>
              </a:rPr>
              <a:t>ΣΑΣ ΕΥΧΑΡΙΣΤΩ ΓΙΑ </a:t>
            </a:r>
            <a:endParaRPr lang="en-US" sz="2400" b="1">
              <a:solidFill>
                <a:srgbClr val="000090"/>
              </a:solidFill>
            </a:endParaRPr>
          </a:p>
          <a:p>
            <a:pPr algn="ctr"/>
            <a:r>
              <a:rPr lang="el-GR" sz="2400" b="1">
                <a:solidFill>
                  <a:srgbClr val="000090"/>
                </a:solidFill>
              </a:rPr>
              <a:t>ΤΗΝ ΠΡΟΣΟΧΗ ΣΑΣ</a:t>
            </a:r>
          </a:p>
          <a:p>
            <a:pPr algn="ctr"/>
            <a:endParaRPr lang="en-US" sz="2400" b="1">
              <a:solidFill>
                <a:schemeClr val="bg2"/>
              </a:solidFill>
            </a:endParaRPr>
          </a:p>
        </p:txBody>
      </p:sp>
      <p:pic>
        <p:nvPicPr>
          <p:cNvPr id="33797" name="Picture 5"/>
          <p:cNvPicPr>
            <a:picLocks noChangeAspect="1" noChangeArrowheads="1"/>
          </p:cNvPicPr>
          <p:nvPr/>
        </p:nvPicPr>
        <p:blipFill>
          <a:blip r:embed="rId4" cstate="print"/>
          <a:srcRect/>
          <a:stretch>
            <a:fillRect/>
          </a:stretch>
        </p:blipFill>
        <p:spPr bwMode="auto">
          <a:xfrm>
            <a:off x="3929063" y="142875"/>
            <a:ext cx="1373187" cy="858838"/>
          </a:xfrm>
          <a:prstGeom prst="rect">
            <a:avLst/>
          </a:prstGeom>
          <a:noFill/>
          <a:ln w="9525">
            <a:noFill/>
            <a:miter lim="800000"/>
            <a:headEnd/>
            <a:tailEnd/>
          </a:ln>
        </p:spPr>
      </p:pic>
      <p:pic>
        <p:nvPicPr>
          <p:cNvPr id="33798" name="Picture 6"/>
          <p:cNvPicPr>
            <a:picLocks noChangeAspect="1" noChangeArrowheads="1"/>
          </p:cNvPicPr>
          <p:nvPr/>
        </p:nvPicPr>
        <p:blipFill>
          <a:blip r:embed="rId5" cstate="print"/>
          <a:srcRect/>
          <a:stretch>
            <a:fillRect/>
          </a:stretch>
        </p:blipFill>
        <p:spPr bwMode="auto">
          <a:xfrm>
            <a:off x="5376863" y="142875"/>
            <a:ext cx="1114425" cy="882650"/>
          </a:xfrm>
          <a:prstGeom prst="rect">
            <a:avLst/>
          </a:prstGeom>
          <a:noFill/>
          <a:ln w="9525">
            <a:noFill/>
            <a:miter lim="800000"/>
            <a:headEnd/>
            <a:tailEnd/>
          </a:ln>
        </p:spPr>
      </p:pic>
      <p:pic>
        <p:nvPicPr>
          <p:cNvPr id="33799" name="Picture 10" descr="diarthrotika-tameia-(logo)"/>
          <p:cNvPicPr>
            <a:picLocks noChangeAspect="1" noChangeArrowheads="1"/>
          </p:cNvPicPr>
          <p:nvPr/>
        </p:nvPicPr>
        <p:blipFill>
          <a:blip r:embed="rId6" cstate="print"/>
          <a:srcRect/>
          <a:stretch>
            <a:fillRect/>
          </a:stretch>
        </p:blipFill>
        <p:spPr bwMode="auto">
          <a:xfrm>
            <a:off x="7418388" y="142875"/>
            <a:ext cx="1225550" cy="882650"/>
          </a:xfrm>
          <a:prstGeom prst="rect">
            <a:avLst/>
          </a:prstGeom>
          <a:noFill/>
          <a:ln w="9525">
            <a:noFill/>
            <a:miter lim="800000"/>
            <a:headEnd/>
            <a:tailEnd/>
          </a:ln>
        </p:spPr>
      </p:pic>
      <p:pic>
        <p:nvPicPr>
          <p:cNvPr id="33800" name="Picture 11" descr="logo greek.png"/>
          <p:cNvPicPr>
            <a:picLocks noChangeAspect="1"/>
          </p:cNvPicPr>
          <p:nvPr/>
        </p:nvPicPr>
        <p:blipFill>
          <a:blip r:embed="rId7" cstate="print"/>
          <a:srcRect/>
          <a:stretch>
            <a:fillRect/>
          </a:stretch>
        </p:blipFill>
        <p:spPr bwMode="auto">
          <a:xfrm>
            <a:off x="6672263" y="168275"/>
            <a:ext cx="590550" cy="804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6048375" cy="714380"/>
          </a:xfrm>
        </p:spPr>
        <p:txBody>
          <a:bodyPr/>
          <a:lstStyle/>
          <a:p>
            <a:pPr algn="ctr"/>
            <a:r>
              <a:rPr lang="el-GR" sz="2800" b="1" dirty="0" smtClean="0">
                <a:solidFill>
                  <a:srgbClr val="000090"/>
                </a:solidFill>
                <a:latin typeface="Calibri" pitchFamily="34" charset="0"/>
              </a:rPr>
              <a:t>Διακήρυξη του Τολέδο</a:t>
            </a:r>
            <a:endParaRPr lang="en-US" dirty="0"/>
          </a:p>
        </p:txBody>
      </p:sp>
      <p:sp>
        <p:nvSpPr>
          <p:cNvPr id="3" name="Content Placeholder 2"/>
          <p:cNvSpPr>
            <a:spLocks noGrp="1"/>
          </p:cNvSpPr>
          <p:nvPr>
            <p:ph idx="1"/>
          </p:nvPr>
        </p:nvSpPr>
        <p:spPr>
          <a:xfrm>
            <a:off x="357158" y="1268412"/>
            <a:ext cx="8001056" cy="5589587"/>
          </a:xfrm>
        </p:spPr>
        <p:txBody>
          <a:bodyPr/>
          <a:lstStyle/>
          <a:p>
            <a:pPr marL="0" indent="0" algn="ctr">
              <a:buNone/>
            </a:pPr>
            <a:r>
              <a:rPr lang="el-GR" sz="2000" b="1" i="1" dirty="0" smtClean="0">
                <a:solidFill>
                  <a:srgbClr val="C00000"/>
                </a:solidFill>
                <a:latin typeface="Calibri" pitchFamily="34" charset="0"/>
              </a:rPr>
              <a:t>2010 επί Ισπανικής Προεδρίας</a:t>
            </a:r>
          </a:p>
          <a:p>
            <a:pPr algn="just"/>
            <a:r>
              <a:rPr lang="el-GR" sz="1900" b="1" dirty="0" smtClean="0">
                <a:solidFill>
                  <a:srgbClr val="000090"/>
                </a:solidFill>
                <a:latin typeface="Calibri" pitchFamily="34" charset="0"/>
              </a:rPr>
              <a:t>Υιοθέτηση της ολοκληρωμένης προσέγγισης </a:t>
            </a:r>
            <a:r>
              <a:rPr lang="el-GR" sz="1900" b="1" i="1" dirty="0" smtClean="0">
                <a:solidFill>
                  <a:srgbClr val="000090"/>
                </a:solidFill>
                <a:latin typeface="Calibri" pitchFamily="34" charset="0"/>
              </a:rPr>
              <a:t>(</a:t>
            </a:r>
            <a:r>
              <a:rPr lang="en-US" sz="1900" b="1" i="1" dirty="0" smtClean="0">
                <a:solidFill>
                  <a:srgbClr val="000090"/>
                </a:solidFill>
                <a:latin typeface="Calibri" pitchFamily="34" charset="0"/>
              </a:rPr>
              <a:t>integrated approach)</a:t>
            </a:r>
            <a:r>
              <a:rPr lang="el-GR" sz="1900" b="1" i="1" dirty="0" smtClean="0">
                <a:solidFill>
                  <a:srgbClr val="000090"/>
                </a:solidFill>
                <a:latin typeface="Calibri" pitchFamily="34" charset="0"/>
              </a:rPr>
              <a:t> </a:t>
            </a:r>
            <a:r>
              <a:rPr lang="el-GR" sz="1900" b="1" dirty="0" smtClean="0">
                <a:solidFill>
                  <a:srgbClr val="000090"/>
                </a:solidFill>
                <a:latin typeface="Calibri" pitchFamily="34" charset="0"/>
              </a:rPr>
              <a:t>σε σχέση με πολιτικές που αφορούν την ανάπτυξη του αστικού χώρου για την προώθηση των αρχών στρατηγικής «Ευρώπη 2020» – η οποία βασίζεται στην αποδοτική, αειφόρο και χωρίς κοινωνικούς αποκλεισμούς ανάπτυξη </a:t>
            </a:r>
            <a:r>
              <a:rPr lang="en-US" sz="1900" b="1" i="1" dirty="0" smtClean="0">
                <a:solidFill>
                  <a:srgbClr val="000090"/>
                </a:solidFill>
                <a:latin typeface="Calibri" pitchFamily="34" charset="0"/>
              </a:rPr>
              <a:t>(A strategy for smart, sustainable and inclusive growth)</a:t>
            </a:r>
          </a:p>
          <a:p>
            <a:pPr algn="just"/>
            <a:r>
              <a:rPr lang="el-GR" sz="1900" b="1" dirty="0" smtClean="0">
                <a:solidFill>
                  <a:srgbClr val="000090"/>
                </a:solidFill>
                <a:latin typeface="Calibri" pitchFamily="34" charset="0"/>
              </a:rPr>
              <a:t>Συμφωνία για την προώθηση μέτρων ολοκληρωμένης αστικής αναζωογόνησης (λαμβάνοντας δηλαδή υπόψη οικονομικές, κοινωνικές και περιβαλλοντικές παραμέτρους και συντονίζοντας τις δράσεις τόσο κάθετα, μεταξύ όλων των επιπέδων διακυβέρνησης και με τη συμμετοχή πολιτών, όσο και οριζόντια με τη συνεργασία και τον συντονισμό όλων των εμπλεκομένων φορέων και κοινωνικοοικονομικών εταίρων) </a:t>
            </a:r>
          </a:p>
          <a:p>
            <a:pPr algn="just"/>
            <a:r>
              <a:rPr lang="el-GR" sz="1900" b="1" dirty="0" smtClean="0">
                <a:solidFill>
                  <a:srgbClr val="000090"/>
                </a:solidFill>
                <a:latin typeface="Calibri" pitchFamily="34" charset="0"/>
              </a:rPr>
              <a:t>Υποστηρίζει τη συνεχιζόμενη διαδικασία δημιουργίας του κοινού πλαισίου αναφοράς </a:t>
            </a:r>
            <a:r>
              <a:rPr lang="el-GR" sz="1900" b="1" i="1" dirty="0" smtClean="0">
                <a:solidFill>
                  <a:srgbClr val="000090"/>
                </a:solidFill>
                <a:latin typeface="Calibri" pitchFamily="34" charset="0"/>
              </a:rPr>
              <a:t>(</a:t>
            </a:r>
            <a:r>
              <a:rPr lang="en-US" sz="1900" b="1" i="1" dirty="0" smtClean="0">
                <a:solidFill>
                  <a:srgbClr val="000090"/>
                </a:solidFill>
                <a:latin typeface="Calibri" pitchFamily="34" charset="0"/>
              </a:rPr>
              <a:t>RFSC) </a:t>
            </a:r>
            <a:r>
              <a:rPr lang="el-GR" sz="1900" b="1" i="1" dirty="0" smtClean="0">
                <a:solidFill>
                  <a:srgbClr val="000090"/>
                </a:solidFill>
                <a:latin typeface="Calibri" pitchFamily="34" charset="0"/>
              </a:rPr>
              <a:t> </a:t>
            </a:r>
            <a:r>
              <a:rPr lang="el-GR" sz="1900" b="1" dirty="0" smtClean="0">
                <a:solidFill>
                  <a:srgbClr val="000090"/>
                </a:solidFill>
                <a:latin typeface="Calibri" pitchFamily="34" charset="0"/>
              </a:rPr>
              <a:t>για τον Χάρτη της Λειψίας, το οποίο θα αποτελέσει βοηθητικό ηλεκτρονικό εργαλείο ανάλυσης, πρόγραμμα παρακολούθησης και εγχειρίδιο καλής πρακτικής για φορείς που ασχολούνται με την τοπική ανάπτυξη </a:t>
            </a:r>
            <a:r>
              <a:rPr lang="en-US" sz="1900" b="1" dirty="0" smtClean="0">
                <a:solidFill>
                  <a:srgbClr val="000090"/>
                </a:solidFill>
                <a:latin typeface="Calibri" pitchFamily="34" charset="0"/>
              </a:rPr>
              <a:t>(www.rfsc.eu)</a:t>
            </a:r>
            <a:endParaRPr lang="el-GR" sz="1900" b="1" dirty="0" smtClean="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81000"/>
            <a:ext cx="6048375" cy="1117869"/>
          </a:xfrm>
        </p:spPr>
        <p:txBody>
          <a:bodyPr/>
          <a:lstStyle/>
          <a:p>
            <a:pPr algn="ctr"/>
            <a:r>
              <a:rPr lang="el-GR" sz="2800" b="1" dirty="0" smtClean="0">
                <a:solidFill>
                  <a:srgbClr val="000090"/>
                </a:solidFill>
                <a:latin typeface="Calibri" pitchFamily="34" charset="0"/>
              </a:rPr>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Ποιος είναι ο στόχος της Προγραμματικής Περιόδου 2014-2020 για την αστική ανάπτυξη</a:t>
            </a:r>
            <a:br>
              <a:rPr lang="el-GR" sz="2800" b="1" dirty="0" smtClean="0">
                <a:solidFill>
                  <a:srgbClr val="000090"/>
                </a:solidFill>
                <a:latin typeface="Calibri" pitchFamily="34" charset="0"/>
              </a:rPr>
            </a:br>
            <a:endParaRPr lang="en-US" dirty="0"/>
          </a:p>
        </p:txBody>
      </p:sp>
      <p:sp>
        <p:nvSpPr>
          <p:cNvPr id="3" name="Content Placeholder 2"/>
          <p:cNvSpPr>
            <a:spLocks noGrp="1"/>
          </p:cNvSpPr>
          <p:nvPr>
            <p:ph idx="1"/>
          </p:nvPr>
        </p:nvSpPr>
        <p:spPr>
          <a:xfrm>
            <a:off x="533400" y="1524000"/>
            <a:ext cx="7872442" cy="4509081"/>
          </a:xfrm>
        </p:spPr>
        <p:txBody>
          <a:bodyPr/>
          <a:lstStyle/>
          <a:p>
            <a:pPr marL="0" indent="0" algn="just">
              <a:buNone/>
            </a:pPr>
            <a:endParaRPr lang="el-GR" sz="1800" b="1" dirty="0" smtClean="0">
              <a:solidFill>
                <a:srgbClr val="000090"/>
              </a:solidFill>
              <a:latin typeface="Calibri" pitchFamily="34" charset="0"/>
            </a:endParaRPr>
          </a:p>
          <a:p>
            <a:pPr marL="0" indent="0" algn="just">
              <a:buNone/>
            </a:pPr>
            <a:endParaRPr lang="el-GR" sz="24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Οι </a:t>
            </a:r>
            <a:r>
              <a:rPr lang="el-GR" sz="1800" b="1" dirty="0">
                <a:solidFill>
                  <a:srgbClr val="000090"/>
                </a:solidFill>
                <a:latin typeface="Calibri" pitchFamily="34" charset="0"/>
              </a:rPr>
              <a:t>προτάσεις από την Ευρωπαϊκή </a:t>
            </a:r>
            <a:r>
              <a:rPr lang="el-GR" sz="1800" b="1" dirty="0" smtClean="0">
                <a:solidFill>
                  <a:srgbClr val="000090"/>
                </a:solidFill>
                <a:latin typeface="Calibri" pitchFamily="34" charset="0"/>
              </a:rPr>
              <a:t>Επιτροπήγια </a:t>
            </a:r>
            <a:r>
              <a:rPr lang="el-GR" sz="1800" b="1" dirty="0">
                <a:solidFill>
                  <a:srgbClr val="000090"/>
                </a:solidFill>
                <a:latin typeface="Calibri" pitchFamily="34" charset="0"/>
              </a:rPr>
              <a:t>την πολιτική συνοχής 2014-2020 </a:t>
            </a:r>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στοχεύουν στην,</a:t>
            </a:r>
          </a:p>
          <a:p>
            <a:pPr marL="0" indent="0" algn="ctr">
              <a:buNone/>
            </a:pPr>
            <a:endParaRPr lang="el-GR" sz="1800" b="1" dirty="0" smtClean="0">
              <a:solidFill>
                <a:srgbClr val="000090"/>
              </a:solidFill>
              <a:latin typeface="Calibri" pitchFamily="34" charset="0"/>
            </a:endParaRPr>
          </a:p>
          <a:p>
            <a:pPr marL="0" indent="0" algn="ctr">
              <a:buNone/>
            </a:pPr>
            <a:r>
              <a:rPr lang="el-GR" sz="1800" b="1" i="1" dirty="0" smtClean="0">
                <a:solidFill>
                  <a:srgbClr val="000090"/>
                </a:solidFill>
                <a:latin typeface="Calibri" pitchFamily="34" charset="0"/>
              </a:rPr>
              <a:t> καλλιέργεια </a:t>
            </a:r>
            <a:r>
              <a:rPr lang="el-GR" sz="1800" b="1" i="1" dirty="0">
                <a:solidFill>
                  <a:srgbClr val="000090"/>
                </a:solidFill>
                <a:latin typeface="Calibri" pitchFamily="34" charset="0"/>
              </a:rPr>
              <a:t>ολοκληρωμένων αστικών πολιτικών που ενισχύουν τη βιώσιμη αστική ανάπτυξη με σκοπό </a:t>
            </a:r>
            <a:r>
              <a:rPr lang="el-GR" sz="1800" b="1" i="1" dirty="0" smtClean="0">
                <a:solidFill>
                  <a:srgbClr val="000090"/>
                </a:solidFill>
                <a:latin typeface="Calibri" pitchFamily="34" charset="0"/>
              </a:rPr>
              <a:t>να </a:t>
            </a:r>
            <a:r>
              <a:rPr lang="el-GR" sz="1800" b="1" i="1" dirty="0">
                <a:solidFill>
                  <a:srgbClr val="000090"/>
                </a:solidFill>
                <a:latin typeface="Calibri" pitchFamily="34" charset="0"/>
              </a:rPr>
              <a:t>ενισχυθεί ο ρόλος των πόλεων εντός του πλαισίου της πολιτικής </a:t>
            </a:r>
            <a:r>
              <a:rPr lang="el-GR" sz="1800" b="1" i="1" dirty="0" smtClean="0">
                <a:solidFill>
                  <a:srgbClr val="000090"/>
                </a:solidFill>
                <a:latin typeface="Calibri" pitchFamily="34" charset="0"/>
              </a:rPr>
              <a:t>συνοχής</a:t>
            </a:r>
            <a:endParaRPr lang="el-GR" sz="1800" b="1" i="1" dirty="0">
              <a:solidFill>
                <a:srgbClr val="000090"/>
              </a:solidFill>
              <a:latin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53400" y="381000"/>
            <a:ext cx="776288" cy="1058862"/>
          </a:xfrm>
          <a:prstGeom prst="rect">
            <a:avLst/>
          </a:prstGeom>
          <a:noFill/>
          <a:ln w="9525">
            <a:noFill/>
            <a:miter lim="800000"/>
            <a:headEnd/>
            <a:tailEnd/>
          </a:ln>
        </p:spPr>
      </p:pic>
    </p:spTree>
    <p:extLst>
      <p:ext uri="{BB962C8B-B14F-4D97-AF65-F5344CB8AC3E}">
        <p14:creationId xmlns:p14="http://schemas.microsoft.com/office/powerpoint/2010/main" val="2151120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8"/>
            <a:ext cx="6048375" cy="1117869"/>
          </a:xfrm>
        </p:spPr>
        <p:txBody>
          <a:bodyPr/>
          <a:lstStyle/>
          <a:p>
            <a:pPr algn="ctr"/>
            <a:r>
              <a:rPr lang="el-GR" sz="2800" b="1" dirty="0" smtClean="0">
                <a:solidFill>
                  <a:srgbClr val="000090"/>
                </a:solidFill>
                <a:latin typeface="Calibri" pitchFamily="34" charset="0"/>
              </a:rPr>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Τι προτείνεται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στο Νέο Κανονιστικό Πλαίσιο…</a:t>
            </a:r>
            <a:br>
              <a:rPr lang="el-GR" sz="2800" b="1" dirty="0" smtClean="0">
                <a:solidFill>
                  <a:srgbClr val="000090"/>
                </a:solidFill>
                <a:latin typeface="Calibri" pitchFamily="34" charset="0"/>
              </a:rPr>
            </a:br>
            <a:endParaRPr lang="en-US" dirty="0"/>
          </a:p>
        </p:txBody>
      </p:sp>
      <p:sp>
        <p:nvSpPr>
          <p:cNvPr id="3" name="Content Placeholder 2"/>
          <p:cNvSpPr>
            <a:spLocks noGrp="1"/>
          </p:cNvSpPr>
          <p:nvPr>
            <p:ph idx="1"/>
          </p:nvPr>
        </p:nvSpPr>
        <p:spPr>
          <a:xfrm>
            <a:off x="533400" y="1556792"/>
            <a:ext cx="8253442" cy="5605920"/>
          </a:xfrm>
        </p:spPr>
        <p:txBody>
          <a:bodyPr/>
          <a:lstStyle/>
          <a:p>
            <a:pPr marL="0" indent="0" algn="just">
              <a:buNone/>
            </a:pPr>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Το </a:t>
            </a:r>
            <a:r>
              <a:rPr lang="el-GR" sz="1800" b="1" dirty="0">
                <a:solidFill>
                  <a:srgbClr val="000090"/>
                </a:solidFill>
                <a:latin typeface="Calibri" pitchFamily="34" charset="0"/>
              </a:rPr>
              <a:t>Ευρωπαϊκό Ταμείο Περιφερειακής Ανάπτυξης (ΕΤΠΑ) θα </a:t>
            </a:r>
            <a:r>
              <a:rPr lang="el-GR" sz="1800" b="1" dirty="0" smtClean="0">
                <a:solidFill>
                  <a:srgbClr val="000090"/>
                </a:solidFill>
                <a:latin typeface="Calibri" pitchFamily="34" charset="0"/>
              </a:rPr>
              <a:t>πρέπει </a:t>
            </a:r>
            <a:r>
              <a:rPr lang="el-GR" sz="1800" b="1" dirty="0">
                <a:solidFill>
                  <a:srgbClr val="000090"/>
                </a:solidFill>
                <a:latin typeface="Calibri" pitchFamily="34" charset="0"/>
              </a:rPr>
              <a:t>να υποστηρίξει τη βιώσιμη αστική ανάπτυξη μέσω ολοκληρωμένων στρατηγικών που </a:t>
            </a:r>
            <a:r>
              <a:rPr lang="el-GR" sz="1800" b="1" dirty="0" smtClean="0">
                <a:solidFill>
                  <a:srgbClr val="000090"/>
                </a:solidFill>
                <a:latin typeface="Calibri" pitchFamily="34" charset="0"/>
              </a:rPr>
              <a:t>αντιμετωπίζουν </a:t>
            </a:r>
            <a:r>
              <a:rPr lang="el-GR" sz="1800" b="1" dirty="0">
                <a:solidFill>
                  <a:srgbClr val="000090"/>
                </a:solidFill>
                <a:latin typeface="Calibri" pitchFamily="34" charset="0"/>
              </a:rPr>
              <a:t>τις οικονομικές, περιβαλλοντικές, κλιματικές και κοινωνικές αλλαγές των αστικών </a:t>
            </a:r>
            <a:r>
              <a:rPr lang="el-GR" sz="1800" b="1" dirty="0" smtClean="0">
                <a:solidFill>
                  <a:srgbClr val="000090"/>
                </a:solidFill>
                <a:latin typeface="Calibri" pitchFamily="34" charset="0"/>
              </a:rPr>
              <a:t>περιοχών </a:t>
            </a:r>
            <a:r>
              <a:rPr lang="el-GR" sz="1800" b="1" dirty="0">
                <a:solidFill>
                  <a:srgbClr val="000090"/>
                </a:solidFill>
                <a:latin typeface="Calibri" pitchFamily="34" charset="0"/>
              </a:rPr>
              <a:t>(Άρθρο 7, παράγραφος 1 του προτεινόμενου κανονισμού ΕΤΠΑ). </a:t>
            </a:r>
            <a:endParaRPr lang="el-GR" sz="1800" b="1" dirty="0" smtClean="0">
              <a:solidFill>
                <a:srgbClr val="000090"/>
              </a:solidFill>
              <a:latin typeface="Calibri" pitchFamily="34" charset="0"/>
            </a:endParaRPr>
          </a:p>
          <a:p>
            <a:pPr marL="0" indent="0" algn="just">
              <a:buNone/>
            </a:pPr>
            <a:endParaRPr lang="el-GR" sz="1800" b="1" i="1" dirty="0" smtClean="0">
              <a:solidFill>
                <a:srgbClr val="000090"/>
              </a:solidFill>
              <a:latin typeface="Calibri" pitchFamily="34" charset="0"/>
            </a:endParaRPr>
          </a:p>
          <a:p>
            <a:pPr marL="0" indent="0" algn="just">
              <a:buNone/>
            </a:pPr>
            <a:r>
              <a:rPr lang="el-GR" sz="1800" b="1" i="1" dirty="0" smtClean="0">
                <a:solidFill>
                  <a:srgbClr val="000090"/>
                </a:solidFill>
                <a:latin typeface="Calibri" pitchFamily="34" charset="0"/>
              </a:rPr>
              <a:t>Τουλάχιστον </a:t>
            </a:r>
            <a:r>
              <a:rPr lang="el-GR" sz="1800" b="1" i="1" dirty="0">
                <a:solidFill>
                  <a:srgbClr val="000090"/>
                </a:solidFill>
                <a:latin typeface="Calibri" pitchFamily="34" charset="0"/>
              </a:rPr>
              <a:t>5 % των πόρων του ΕΤΠΑ </a:t>
            </a:r>
            <a:r>
              <a:rPr lang="el-GR" sz="1800" b="1" dirty="0">
                <a:solidFill>
                  <a:srgbClr val="000090"/>
                </a:solidFill>
                <a:latin typeface="Calibri" pitchFamily="34" charset="0"/>
              </a:rPr>
              <a:t>που κατανέμονται σε κάθε Κράτος Μέλος θα πρέπει να επενδυθεί σε ολοκληρωμένες δράσεις για τη βιώσιμη αστική </a:t>
            </a:r>
            <a:r>
              <a:rPr lang="el-GR" sz="1800" b="1" dirty="0" smtClean="0">
                <a:solidFill>
                  <a:srgbClr val="000090"/>
                </a:solidFill>
                <a:latin typeface="Calibri" pitchFamily="34" charset="0"/>
              </a:rPr>
              <a:t>ανάπτυξη</a:t>
            </a:r>
            <a:r>
              <a:rPr lang="el-GR" sz="1800" b="1" dirty="0">
                <a:solidFill>
                  <a:srgbClr val="000090"/>
                </a:solidFill>
                <a:latin typeface="Calibri" pitchFamily="34" charset="0"/>
              </a:rPr>
              <a:t> (Άρθρο 7 παράγραφος 2 του προτεινόμενου κανονισμού ΕΤΠΑ). </a:t>
            </a:r>
            <a:endParaRPr lang="el-GR" sz="1800" b="1" dirty="0" smtClean="0">
              <a:solidFill>
                <a:srgbClr val="000090"/>
              </a:solidFill>
              <a:latin typeface="Calibri" pitchFamily="34" charset="0"/>
            </a:endParaRPr>
          </a:p>
          <a:p>
            <a:pPr marL="0" indent="0" algn="just">
              <a:buNone/>
            </a:pPr>
            <a:endParaRPr lang="el-GR" sz="1800" b="1" dirty="0">
              <a:solidFill>
                <a:srgbClr val="000090"/>
              </a:solidFill>
              <a:latin typeface="Calibri" pitchFamily="34" charset="0"/>
            </a:endParaRPr>
          </a:p>
          <a:p>
            <a:pPr marL="0" indent="0" algn="just">
              <a:buNone/>
            </a:pPr>
            <a:endParaRPr lang="el-GR" sz="1400" b="1" i="1" dirty="0" smtClean="0">
              <a:solidFill>
                <a:srgbClr val="000090"/>
              </a:solidFill>
              <a:latin typeface="Calibri" pitchFamily="34" charset="0"/>
            </a:endParaRPr>
          </a:p>
          <a:p>
            <a:pPr marL="0" indent="0" algn="just">
              <a:buNone/>
            </a:pPr>
            <a:r>
              <a:rPr lang="el-GR" sz="1600" b="1" i="1" dirty="0" smtClean="0">
                <a:solidFill>
                  <a:srgbClr val="000090"/>
                </a:solidFill>
                <a:latin typeface="Calibri" pitchFamily="34" charset="0"/>
              </a:rPr>
              <a:t>Θα δίνεται </a:t>
            </a:r>
            <a:r>
              <a:rPr lang="el-GR" sz="1600" b="1" i="1" dirty="0">
                <a:solidFill>
                  <a:srgbClr val="000090"/>
                </a:solidFill>
                <a:latin typeface="Calibri" pitchFamily="34" charset="0"/>
              </a:rPr>
              <a:t>προτεραιότητα στη χρηματοδότηση ολοκληρωμένων και </a:t>
            </a:r>
            <a:r>
              <a:rPr lang="el-GR" sz="1600" b="1" i="1" dirty="0" err="1">
                <a:solidFill>
                  <a:srgbClr val="000090"/>
                </a:solidFill>
                <a:latin typeface="Calibri" pitchFamily="34" charset="0"/>
              </a:rPr>
              <a:t>διατομεακών</a:t>
            </a:r>
            <a:r>
              <a:rPr lang="el-GR" sz="1600" b="1" i="1" dirty="0">
                <a:solidFill>
                  <a:srgbClr val="000090"/>
                </a:solidFill>
                <a:latin typeface="Calibri" pitchFamily="34" charset="0"/>
              </a:rPr>
              <a:t> δράσεων, έναντι των αποσπασματικών παρεμβάσεων. </a:t>
            </a:r>
          </a:p>
          <a:p>
            <a:pPr marL="0" lvl="0" indent="0" algn="just">
              <a:buNone/>
            </a:pPr>
            <a:endParaRPr lang="el-GR" sz="1200" b="1" dirty="0">
              <a:solidFill>
                <a:srgbClr val="000090"/>
              </a:solidFill>
              <a:latin typeface="Calibri" pitchFamily="34" charset="0"/>
              <a:cs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1322560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8"/>
            <a:ext cx="6048375" cy="1117869"/>
          </a:xfrm>
        </p:spPr>
        <p:txBody>
          <a:bodyPr/>
          <a:lstStyle/>
          <a:p>
            <a:pPr algn="ctr"/>
            <a:r>
              <a:rPr lang="el-GR" sz="2800" b="1" dirty="0" smtClean="0">
                <a:solidFill>
                  <a:srgbClr val="000090"/>
                </a:solidFill>
                <a:latin typeface="Calibri" pitchFamily="34" charset="0"/>
                <a:cs typeface="Calibri" pitchFamily="34" charset="0"/>
              </a:rPr>
              <a:t>Κατάλογος Θεματικών Στόχων</a:t>
            </a:r>
            <a:endParaRPr lang="en-US" dirty="0"/>
          </a:p>
        </p:txBody>
      </p:sp>
      <p:sp>
        <p:nvSpPr>
          <p:cNvPr id="3" name="Content Placeholder 2"/>
          <p:cNvSpPr>
            <a:spLocks noGrp="1"/>
          </p:cNvSpPr>
          <p:nvPr>
            <p:ph idx="1"/>
          </p:nvPr>
        </p:nvSpPr>
        <p:spPr>
          <a:xfrm>
            <a:off x="467544" y="1281694"/>
            <a:ext cx="8319298" cy="5589587"/>
          </a:xfrm>
        </p:spPr>
        <p:txBody>
          <a:bodyPr/>
          <a:lstStyle/>
          <a:p>
            <a:pPr>
              <a:buFont typeface="+mj-lt"/>
              <a:buAutoNum type="arabicPeriod"/>
            </a:pPr>
            <a:endParaRPr lang="el-GR" sz="1800" b="1" dirty="0" smtClean="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Έρευνα και </a:t>
            </a:r>
            <a:r>
              <a:rPr lang="el-GR" sz="1800" b="1" dirty="0" err="1" smtClean="0">
                <a:solidFill>
                  <a:srgbClr val="000090"/>
                </a:solidFill>
                <a:latin typeface="Calibri" pitchFamily="34" charset="0"/>
                <a:cs typeface="Calibri" pitchFamily="34" charset="0"/>
              </a:rPr>
              <a:t>καινοτοµία</a:t>
            </a:r>
            <a:endParaRPr lang="el-GR" sz="1800" b="1" dirty="0" smtClean="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Τεχνολογίες της πληροφορίας και των επικοινωνιών (ΤΠΕ)</a:t>
            </a:r>
            <a:endParaRPr lang="el-GR" sz="1800" b="1" dirty="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Ανταγωνιστικότητα </a:t>
            </a:r>
            <a:r>
              <a:rPr lang="el-GR" sz="1800" b="1" dirty="0">
                <a:solidFill>
                  <a:srgbClr val="000090"/>
                </a:solidFill>
                <a:latin typeface="Calibri" pitchFamily="34" charset="0"/>
                <a:cs typeface="Calibri" pitchFamily="34" charset="0"/>
              </a:rPr>
              <a:t>των µ</a:t>
            </a:r>
            <a:r>
              <a:rPr lang="el-GR" sz="1800" b="1" dirty="0" err="1">
                <a:solidFill>
                  <a:srgbClr val="000090"/>
                </a:solidFill>
                <a:latin typeface="Calibri" pitchFamily="34" charset="0"/>
                <a:cs typeface="Calibri" pitchFamily="34" charset="0"/>
              </a:rPr>
              <a:t>ικροµεσαίων</a:t>
            </a:r>
            <a:r>
              <a:rPr lang="el-GR" sz="1800" b="1" dirty="0">
                <a:solidFill>
                  <a:srgbClr val="000090"/>
                </a:solidFill>
                <a:latin typeface="Calibri" pitchFamily="34" charset="0"/>
                <a:cs typeface="Calibri" pitchFamily="34" charset="0"/>
              </a:rPr>
              <a:t> </a:t>
            </a:r>
            <a:r>
              <a:rPr lang="el-GR" sz="1800" b="1" dirty="0" smtClean="0">
                <a:solidFill>
                  <a:srgbClr val="000090"/>
                </a:solidFill>
                <a:latin typeface="Calibri" pitchFamily="34" charset="0"/>
                <a:cs typeface="Calibri" pitchFamily="34" charset="0"/>
              </a:rPr>
              <a:t>επιχειρήσεων (ΜΜΕ)</a:t>
            </a:r>
            <a:endParaRPr lang="el-GR" sz="1800" b="1" dirty="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Μετάβαση </a:t>
            </a:r>
            <a:r>
              <a:rPr lang="el-GR" sz="1800" b="1" dirty="0">
                <a:solidFill>
                  <a:srgbClr val="000090"/>
                </a:solidFill>
                <a:latin typeface="Calibri" pitchFamily="34" charset="0"/>
                <a:cs typeface="Calibri" pitchFamily="34" charset="0"/>
              </a:rPr>
              <a:t>προς µια </a:t>
            </a:r>
            <a:r>
              <a:rPr lang="el-GR" sz="1800" b="1" dirty="0" err="1">
                <a:solidFill>
                  <a:srgbClr val="000090"/>
                </a:solidFill>
                <a:latin typeface="Calibri" pitchFamily="34" charset="0"/>
                <a:cs typeface="Calibri" pitchFamily="34" charset="0"/>
              </a:rPr>
              <a:t>οικονοµία</a:t>
            </a:r>
            <a:r>
              <a:rPr lang="el-GR" sz="1800" b="1" dirty="0">
                <a:solidFill>
                  <a:srgbClr val="000090"/>
                </a:solidFill>
                <a:latin typeface="Calibri" pitchFamily="34" charset="0"/>
                <a:cs typeface="Calibri" pitchFamily="34" charset="0"/>
              </a:rPr>
              <a:t> </a:t>
            </a:r>
            <a:r>
              <a:rPr lang="el-GR" sz="1800" b="1" dirty="0" err="1">
                <a:solidFill>
                  <a:srgbClr val="000090"/>
                </a:solidFill>
                <a:latin typeface="Calibri" pitchFamily="34" charset="0"/>
                <a:cs typeface="Calibri" pitchFamily="34" charset="0"/>
              </a:rPr>
              <a:t>χαµηλών</a:t>
            </a:r>
            <a:r>
              <a:rPr lang="el-GR" sz="1800" b="1" dirty="0">
                <a:solidFill>
                  <a:srgbClr val="000090"/>
                </a:solidFill>
                <a:latin typeface="Calibri" pitchFamily="34" charset="0"/>
                <a:cs typeface="Calibri" pitchFamily="34" charset="0"/>
              </a:rPr>
              <a:t> </a:t>
            </a:r>
            <a:r>
              <a:rPr lang="el-GR" sz="1800" b="1" dirty="0" err="1">
                <a:solidFill>
                  <a:srgbClr val="000090"/>
                </a:solidFill>
                <a:latin typeface="Calibri" pitchFamily="34" charset="0"/>
                <a:cs typeface="Calibri" pitchFamily="34" charset="0"/>
              </a:rPr>
              <a:t>εκποµπών</a:t>
            </a:r>
            <a:r>
              <a:rPr lang="el-GR" sz="1800" b="1" dirty="0">
                <a:solidFill>
                  <a:srgbClr val="000090"/>
                </a:solidFill>
                <a:latin typeface="Calibri" pitchFamily="34" charset="0"/>
                <a:cs typeface="Calibri" pitchFamily="34" charset="0"/>
              </a:rPr>
              <a:t> </a:t>
            </a:r>
            <a:r>
              <a:rPr lang="el-GR" sz="1800" b="1" dirty="0" smtClean="0">
                <a:solidFill>
                  <a:srgbClr val="000090"/>
                </a:solidFill>
                <a:latin typeface="Calibri" pitchFamily="34" charset="0"/>
                <a:cs typeface="Calibri" pitchFamily="34" charset="0"/>
              </a:rPr>
              <a:t>διοξειδίου </a:t>
            </a:r>
            <a:r>
              <a:rPr lang="el-GR" sz="1800" b="1" dirty="0">
                <a:solidFill>
                  <a:srgbClr val="000090"/>
                </a:solidFill>
                <a:latin typeface="Calibri" pitchFamily="34" charset="0"/>
                <a:cs typeface="Calibri" pitchFamily="34" charset="0"/>
              </a:rPr>
              <a:t>του άνθρακα σε όλους τους </a:t>
            </a:r>
            <a:r>
              <a:rPr lang="el-GR" sz="1800" b="1" dirty="0" err="1" smtClean="0">
                <a:solidFill>
                  <a:srgbClr val="000090"/>
                </a:solidFill>
                <a:latin typeface="Calibri" pitchFamily="34" charset="0"/>
                <a:cs typeface="Calibri" pitchFamily="34" charset="0"/>
              </a:rPr>
              <a:t>τοµείς</a:t>
            </a:r>
            <a:endParaRPr lang="el-GR" sz="1800" b="1" dirty="0" smtClean="0">
              <a:solidFill>
                <a:srgbClr val="000090"/>
              </a:solidFill>
              <a:latin typeface="Calibri" pitchFamily="34" charset="0"/>
              <a:cs typeface="Calibri" pitchFamily="34" charset="0"/>
            </a:endParaRPr>
          </a:p>
          <a:p>
            <a:pPr>
              <a:buFont typeface="+mj-lt"/>
              <a:buAutoNum type="arabicPeriod"/>
            </a:pPr>
            <a:r>
              <a:rPr lang="el-GR" sz="1800" b="1" dirty="0" err="1" smtClean="0">
                <a:solidFill>
                  <a:srgbClr val="000090"/>
                </a:solidFill>
                <a:latin typeface="Calibri" pitchFamily="34" charset="0"/>
                <a:cs typeface="Calibri" pitchFamily="34" charset="0"/>
              </a:rPr>
              <a:t>Προσαρµογή</a:t>
            </a:r>
            <a:r>
              <a:rPr lang="el-GR" sz="1800" b="1" dirty="0" smtClean="0">
                <a:solidFill>
                  <a:srgbClr val="000090"/>
                </a:solidFill>
                <a:latin typeface="Calibri" pitchFamily="34" charset="0"/>
                <a:cs typeface="Calibri" pitchFamily="34" charset="0"/>
              </a:rPr>
              <a:t> </a:t>
            </a:r>
            <a:r>
              <a:rPr lang="el-GR" sz="1800" b="1" dirty="0">
                <a:solidFill>
                  <a:srgbClr val="000090"/>
                </a:solidFill>
                <a:latin typeface="Calibri" pitchFamily="34" charset="0"/>
                <a:cs typeface="Calibri" pitchFamily="34" charset="0"/>
              </a:rPr>
              <a:t>στην </a:t>
            </a:r>
            <a:r>
              <a:rPr lang="el-GR" sz="1800" b="1" dirty="0" err="1">
                <a:solidFill>
                  <a:srgbClr val="000090"/>
                </a:solidFill>
                <a:latin typeface="Calibri" pitchFamily="34" charset="0"/>
                <a:cs typeface="Calibri" pitchFamily="34" charset="0"/>
              </a:rPr>
              <a:t>κλιµατική</a:t>
            </a:r>
            <a:r>
              <a:rPr lang="el-GR" sz="1800" b="1" dirty="0">
                <a:solidFill>
                  <a:srgbClr val="000090"/>
                </a:solidFill>
                <a:latin typeface="Calibri" pitchFamily="34" charset="0"/>
                <a:cs typeface="Calibri" pitchFamily="34" charset="0"/>
              </a:rPr>
              <a:t> αλλαγή, την πρόληψη και </a:t>
            </a:r>
            <a:r>
              <a:rPr lang="el-GR" sz="1800" b="1" dirty="0" smtClean="0">
                <a:solidFill>
                  <a:srgbClr val="000090"/>
                </a:solidFill>
                <a:latin typeface="Calibri" pitchFamily="34" charset="0"/>
                <a:cs typeface="Calibri" pitchFamily="34" charset="0"/>
              </a:rPr>
              <a:t>διαχείριση κινδύνων,</a:t>
            </a:r>
            <a:endParaRPr lang="el-GR" sz="1800" b="1" dirty="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Προστασία </a:t>
            </a:r>
            <a:r>
              <a:rPr lang="el-GR" sz="1800" b="1" dirty="0">
                <a:solidFill>
                  <a:srgbClr val="000090"/>
                </a:solidFill>
                <a:latin typeface="Calibri" pitchFamily="34" charset="0"/>
                <a:cs typeface="Calibri" pitchFamily="34" charset="0"/>
              </a:rPr>
              <a:t>του περιβάλλοντος και </a:t>
            </a:r>
            <a:r>
              <a:rPr lang="el-GR" sz="1800" b="1" dirty="0" smtClean="0">
                <a:solidFill>
                  <a:srgbClr val="000090"/>
                </a:solidFill>
                <a:latin typeface="Calibri" pitchFamily="34" charset="0"/>
                <a:cs typeface="Calibri" pitchFamily="34" charset="0"/>
              </a:rPr>
              <a:t>αποτελεσματική διαχείριση πόρων</a:t>
            </a:r>
            <a:endParaRPr lang="el-GR" sz="1800" b="1" dirty="0">
              <a:solidFill>
                <a:srgbClr val="000090"/>
              </a:solidFill>
              <a:latin typeface="Calibri" pitchFamily="34" charset="0"/>
              <a:cs typeface="Calibri" pitchFamily="34" charset="0"/>
            </a:endParaRPr>
          </a:p>
          <a:p>
            <a:pPr>
              <a:buFont typeface="+mj-lt"/>
              <a:buAutoNum type="arabicPeriod"/>
            </a:pPr>
            <a:r>
              <a:rPr lang="el-GR" sz="1800" b="1" dirty="0" err="1" smtClean="0">
                <a:solidFill>
                  <a:srgbClr val="000090"/>
                </a:solidFill>
                <a:latin typeface="Calibri" pitchFamily="34" charset="0"/>
                <a:cs typeface="Calibri" pitchFamily="34" charset="0"/>
              </a:rPr>
              <a:t>Βιώσιµες</a:t>
            </a:r>
            <a:r>
              <a:rPr lang="el-GR" sz="1800" b="1" dirty="0" smtClean="0">
                <a:solidFill>
                  <a:srgbClr val="000090"/>
                </a:solidFill>
                <a:latin typeface="Calibri" pitchFamily="34" charset="0"/>
                <a:cs typeface="Calibri" pitchFamily="34" charset="0"/>
              </a:rPr>
              <a:t> µ</a:t>
            </a:r>
            <a:r>
              <a:rPr lang="el-GR" sz="1800" b="1" dirty="0" err="1" smtClean="0">
                <a:solidFill>
                  <a:srgbClr val="000090"/>
                </a:solidFill>
                <a:latin typeface="Calibri" pitchFamily="34" charset="0"/>
                <a:cs typeface="Calibri" pitchFamily="34" charset="0"/>
              </a:rPr>
              <a:t>εταφορές</a:t>
            </a:r>
            <a:r>
              <a:rPr lang="el-GR" sz="1800" b="1" dirty="0" smtClean="0">
                <a:solidFill>
                  <a:srgbClr val="000090"/>
                </a:solidFill>
                <a:latin typeface="Calibri" pitchFamily="34" charset="0"/>
                <a:cs typeface="Calibri" pitchFamily="34" charset="0"/>
              </a:rPr>
              <a:t> και </a:t>
            </a:r>
            <a:r>
              <a:rPr lang="el-GR" sz="1800" b="1" dirty="0">
                <a:solidFill>
                  <a:srgbClr val="000090"/>
                </a:solidFill>
                <a:latin typeface="Calibri" pitchFamily="34" charset="0"/>
                <a:cs typeface="Calibri" pitchFamily="34" charset="0"/>
              </a:rPr>
              <a:t>άρση των </a:t>
            </a:r>
            <a:r>
              <a:rPr lang="el-GR" sz="1800" b="1" dirty="0" err="1">
                <a:solidFill>
                  <a:srgbClr val="000090"/>
                </a:solidFill>
                <a:latin typeface="Calibri" pitchFamily="34" charset="0"/>
                <a:cs typeface="Calibri" pitchFamily="34" charset="0"/>
              </a:rPr>
              <a:t>προβληµάτων</a:t>
            </a:r>
            <a:r>
              <a:rPr lang="el-GR" sz="1800" b="1" dirty="0">
                <a:solidFill>
                  <a:srgbClr val="000090"/>
                </a:solidFill>
                <a:latin typeface="Calibri" pitchFamily="34" charset="0"/>
                <a:cs typeface="Calibri" pitchFamily="34" charset="0"/>
              </a:rPr>
              <a:t> σε βασικές </a:t>
            </a:r>
            <a:r>
              <a:rPr lang="el-GR" sz="1800" b="1" dirty="0" err="1" smtClean="0">
                <a:solidFill>
                  <a:srgbClr val="000090"/>
                </a:solidFill>
                <a:latin typeface="Calibri" pitchFamily="34" charset="0"/>
                <a:cs typeface="Calibri" pitchFamily="34" charset="0"/>
              </a:rPr>
              <a:t>υποδοµές</a:t>
            </a:r>
            <a:r>
              <a:rPr lang="el-GR" sz="1800" b="1" dirty="0" smtClean="0">
                <a:solidFill>
                  <a:srgbClr val="000090"/>
                </a:solidFill>
                <a:latin typeface="Calibri" pitchFamily="34" charset="0"/>
                <a:cs typeface="Calibri" pitchFamily="34" charset="0"/>
              </a:rPr>
              <a:t> δικτύων,</a:t>
            </a:r>
            <a:endParaRPr lang="el-GR" sz="1800" b="1" dirty="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Προώθηση </a:t>
            </a:r>
            <a:r>
              <a:rPr lang="el-GR" sz="1800" b="1" dirty="0">
                <a:solidFill>
                  <a:srgbClr val="000090"/>
                </a:solidFill>
                <a:latin typeface="Calibri" pitchFamily="34" charset="0"/>
                <a:cs typeface="Calibri" pitchFamily="34" charset="0"/>
              </a:rPr>
              <a:t>της απασχόλησης και υποστήριξη της κινητικότητας </a:t>
            </a:r>
            <a:r>
              <a:rPr lang="el-GR" sz="1800" b="1" dirty="0" smtClean="0">
                <a:solidFill>
                  <a:srgbClr val="000090"/>
                </a:solidFill>
                <a:latin typeface="Calibri" pitchFamily="34" charset="0"/>
                <a:cs typeface="Calibri" pitchFamily="34" charset="0"/>
              </a:rPr>
              <a:t>του εργατικού δυναμικού</a:t>
            </a:r>
            <a:endParaRPr lang="el-GR" sz="1800" b="1" dirty="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Προώθηση </a:t>
            </a:r>
            <a:r>
              <a:rPr lang="el-GR" sz="1800" b="1" dirty="0">
                <a:solidFill>
                  <a:srgbClr val="000090"/>
                </a:solidFill>
                <a:latin typeface="Calibri" pitchFamily="34" charset="0"/>
                <a:cs typeface="Calibri" pitchFamily="34" charset="0"/>
              </a:rPr>
              <a:t>της κοινωνικής ένταξης και </a:t>
            </a:r>
            <a:r>
              <a:rPr lang="el-GR" sz="1800" b="1" dirty="0" err="1">
                <a:solidFill>
                  <a:srgbClr val="000090"/>
                </a:solidFill>
                <a:latin typeface="Calibri" pitchFamily="34" charset="0"/>
                <a:cs typeface="Calibri" pitchFamily="34" charset="0"/>
              </a:rPr>
              <a:t>καταπολέµηση</a:t>
            </a:r>
            <a:r>
              <a:rPr lang="el-GR" sz="1800" b="1" dirty="0">
                <a:solidFill>
                  <a:srgbClr val="000090"/>
                </a:solidFill>
                <a:latin typeface="Calibri" pitchFamily="34" charset="0"/>
                <a:cs typeface="Calibri" pitchFamily="34" charset="0"/>
              </a:rPr>
              <a:t> της </a:t>
            </a:r>
            <a:r>
              <a:rPr lang="el-GR" sz="1800" b="1" dirty="0" smtClean="0">
                <a:solidFill>
                  <a:srgbClr val="000090"/>
                </a:solidFill>
                <a:latin typeface="Calibri" pitchFamily="34" charset="0"/>
                <a:cs typeface="Calibri" pitchFamily="34" charset="0"/>
              </a:rPr>
              <a:t>φτώχειας</a:t>
            </a:r>
          </a:p>
          <a:p>
            <a:pPr>
              <a:buFont typeface="+mj-lt"/>
              <a:buAutoNum type="arabicPeriod"/>
            </a:pPr>
            <a:r>
              <a:rPr lang="el-GR" sz="1800" b="1" dirty="0" smtClean="0">
                <a:solidFill>
                  <a:srgbClr val="000090"/>
                </a:solidFill>
                <a:latin typeface="Calibri" pitchFamily="34" charset="0"/>
                <a:cs typeface="Calibri" pitchFamily="34" charset="0"/>
              </a:rPr>
              <a:t>Επένδυση </a:t>
            </a:r>
            <a:r>
              <a:rPr lang="el-GR" sz="1800" b="1" dirty="0">
                <a:solidFill>
                  <a:srgbClr val="000090"/>
                </a:solidFill>
                <a:latin typeface="Calibri" pitchFamily="34" charset="0"/>
                <a:cs typeface="Calibri" pitchFamily="34" charset="0"/>
              </a:rPr>
              <a:t>στην εκπαίδευση, την απόκτηση δεξιοτήτων και τη διά βίου </a:t>
            </a:r>
            <a:r>
              <a:rPr lang="el-GR" sz="1800" b="1" dirty="0" smtClean="0">
                <a:solidFill>
                  <a:srgbClr val="000090"/>
                </a:solidFill>
                <a:latin typeface="Calibri" pitchFamily="34" charset="0"/>
                <a:cs typeface="Calibri" pitchFamily="34" charset="0"/>
              </a:rPr>
              <a:t>µ</a:t>
            </a:r>
            <a:r>
              <a:rPr lang="el-GR" sz="1800" b="1" dirty="0" err="1" smtClean="0">
                <a:solidFill>
                  <a:srgbClr val="000090"/>
                </a:solidFill>
                <a:latin typeface="Calibri" pitchFamily="34" charset="0"/>
                <a:cs typeface="Calibri" pitchFamily="34" charset="0"/>
              </a:rPr>
              <a:t>άθηση</a:t>
            </a:r>
            <a:endParaRPr lang="el-GR" sz="1800" b="1" dirty="0" smtClean="0">
              <a:solidFill>
                <a:srgbClr val="000090"/>
              </a:solidFill>
              <a:latin typeface="Calibri" pitchFamily="34" charset="0"/>
              <a:cs typeface="Calibri" pitchFamily="34" charset="0"/>
            </a:endParaRPr>
          </a:p>
          <a:p>
            <a:pPr>
              <a:buFont typeface="+mj-lt"/>
              <a:buAutoNum type="arabicPeriod"/>
            </a:pPr>
            <a:r>
              <a:rPr lang="el-GR" sz="1800" b="1" dirty="0" smtClean="0">
                <a:solidFill>
                  <a:srgbClr val="000090"/>
                </a:solidFill>
                <a:latin typeface="Calibri" pitchFamily="34" charset="0"/>
                <a:cs typeface="Calibri" pitchFamily="34" charset="0"/>
              </a:rPr>
              <a:t>Ενίσχυση </a:t>
            </a:r>
            <a:r>
              <a:rPr lang="el-GR" sz="1800" b="1" dirty="0">
                <a:solidFill>
                  <a:srgbClr val="000090"/>
                </a:solidFill>
                <a:latin typeface="Calibri" pitchFamily="34" charset="0"/>
                <a:cs typeface="Calibri" pitchFamily="34" charset="0"/>
              </a:rPr>
              <a:t>της </a:t>
            </a:r>
            <a:r>
              <a:rPr lang="el-GR" sz="1800" b="1" dirty="0" err="1">
                <a:solidFill>
                  <a:srgbClr val="000090"/>
                </a:solidFill>
                <a:latin typeface="Calibri" pitchFamily="34" charset="0"/>
                <a:cs typeface="Calibri" pitchFamily="34" charset="0"/>
              </a:rPr>
              <a:t>θεσµικής</a:t>
            </a:r>
            <a:r>
              <a:rPr lang="el-GR" sz="1800" b="1" dirty="0">
                <a:solidFill>
                  <a:srgbClr val="000090"/>
                </a:solidFill>
                <a:latin typeface="Calibri" pitchFamily="34" charset="0"/>
                <a:cs typeface="Calibri" pitchFamily="34" charset="0"/>
              </a:rPr>
              <a:t> ικανότητας και </a:t>
            </a:r>
            <a:r>
              <a:rPr lang="el-GR" sz="1800" b="1" dirty="0" err="1">
                <a:solidFill>
                  <a:srgbClr val="000090"/>
                </a:solidFill>
                <a:latin typeface="Calibri" pitchFamily="34" charset="0"/>
                <a:cs typeface="Calibri" pitchFamily="34" charset="0"/>
              </a:rPr>
              <a:t>αποτελεσµατική</a:t>
            </a:r>
            <a:r>
              <a:rPr lang="el-GR" sz="1800" b="1" dirty="0">
                <a:solidFill>
                  <a:srgbClr val="000090"/>
                </a:solidFill>
                <a:latin typeface="Calibri" pitchFamily="34" charset="0"/>
                <a:cs typeface="Calibri" pitchFamily="34" charset="0"/>
              </a:rPr>
              <a:t> </a:t>
            </a:r>
            <a:r>
              <a:rPr lang="el-GR" sz="1800" b="1" dirty="0" err="1">
                <a:solidFill>
                  <a:srgbClr val="000090"/>
                </a:solidFill>
                <a:latin typeface="Calibri" pitchFamily="34" charset="0"/>
                <a:cs typeface="Calibri" pitchFamily="34" charset="0"/>
              </a:rPr>
              <a:t>δηµόσια</a:t>
            </a:r>
            <a:r>
              <a:rPr lang="el-GR" sz="1800" b="1" dirty="0">
                <a:solidFill>
                  <a:srgbClr val="000090"/>
                </a:solidFill>
                <a:latin typeface="Calibri" pitchFamily="34" charset="0"/>
                <a:cs typeface="Calibri" pitchFamily="34" charset="0"/>
              </a:rPr>
              <a:t> </a:t>
            </a:r>
            <a:r>
              <a:rPr lang="el-GR" sz="1800" b="1" dirty="0" smtClean="0">
                <a:solidFill>
                  <a:srgbClr val="000090"/>
                </a:solidFill>
                <a:latin typeface="Calibri" pitchFamily="34" charset="0"/>
                <a:cs typeface="Calibri" pitchFamily="34" charset="0"/>
              </a:rPr>
              <a:t>διοίκηση</a:t>
            </a:r>
            <a:endParaRPr lang="en-GB" sz="1800" b="1" dirty="0">
              <a:solidFill>
                <a:srgbClr val="000090"/>
              </a:solidFill>
              <a:latin typeface="Calibri" pitchFamily="34" charset="0"/>
              <a:cs typeface="Calibri" pitchFamily="34" charset="0"/>
            </a:endParaRPr>
          </a:p>
          <a:p>
            <a:pPr marL="0" indent="0" algn="just">
              <a:buNone/>
            </a:pPr>
            <a:endParaRPr lang="el-GR" sz="1800" b="1" dirty="0">
              <a:solidFill>
                <a:srgbClr val="000090"/>
              </a:solidFill>
              <a:latin typeface="Calibri" pitchFamily="34" charset="0"/>
              <a:cs typeface="Calibri" pitchFamily="34" charset="0"/>
            </a:endParaRPr>
          </a:p>
          <a:p>
            <a:pPr marL="0" indent="0" algn="just">
              <a:buNone/>
            </a:pPr>
            <a:endParaRPr lang="el-GR" sz="1800" b="1" dirty="0" smtClean="0">
              <a:solidFill>
                <a:srgbClr val="000090"/>
              </a:solidFill>
              <a:latin typeface="Calibri" pitchFamily="34" charset="0"/>
              <a:cs typeface="Calibri" pitchFamily="34" charset="0"/>
            </a:endParaRP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430047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33400"/>
            <a:ext cx="6048375" cy="838200"/>
          </a:xfrm>
        </p:spPr>
        <p:txBody>
          <a:bodyPr/>
          <a:lstStyle/>
          <a:p>
            <a:r>
              <a:rPr lang="el-GR" sz="2800" b="1" dirty="0" smtClean="0">
                <a:solidFill>
                  <a:srgbClr val="000090"/>
                </a:solidFill>
                <a:latin typeface="Calibri" pitchFamily="34" charset="0"/>
                <a:cs typeface="Calibri" pitchFamily="34" charset="0"/>
              </a:rPr>
              <a:t>Δυνατότητα Χρηματοδότησης για τις τοπικές αρχές</a:t>
            </a:r>
            <a:endParaRPr lang="en-GB" sz="2800" b="1" dirty="0">
              <a:solidFill>
                <a:srgbClr val="000090"/>
              </a:solidFill>
              <a:latin typeface="Calibri" pitchFamily="34" charset="0"/>
              <a:cs typeface="Calibri" pitchFamily="34" charset="0"/>
            </a:endParaRPr>
          </a:p>
        </p:txBody>
      </p:sp>
      <p:sp>
        <p:nvSpPr>
          <p:cNvPr id="3" name="Content Placeholder 2"/>
          <p:cNvSpPr>
            <a:spLocks noGrp="1"/>
          </p:cNvSpPr>
          <p:nvPr>
            <p:ph idx="1"/>
          </p:nvPr>
        </p:nvSpPr>
        <p:spPr>
          <a:xfrm>
            <a:off x="468312" y="1268413"/>
            <a:ext cx="8066087" cy="4895850"/>
          </a:xfrm>
        </p:spPr>
        <p:txBody>
          <a:bodyPr/>
          <a:lstStyle/>
          <a:p>
            <a:endParaRPr lang="el-GR" sz="2400" dirty="0" smtClean="0">
              <a:solidFill>
                <a:srgbClr val="000090"/>
              </a:solidFill>
              <a:latin typeface="Calibri" pitchFamily="34" charset="0"/>
              <a:cs typeface="Calibri" pitchFamily="34" charset="0"/>
            </a:endParaRPr>
          </a:p>
          <a:p>
            <a:endParaRPr lang="el-GR" sz="2400" dirty="0" smtClean="0">
              <a:solidFill>
                <a:srgbClr val="000090"/>
              </a:solidFill>
              <a:latin typeface="Calibri" pitchFamily="34" charset="0"/>
              <a:cs typeface="Calibri" pitchFamily="34" charset="0"/>
            </a:endParaRPr>
          </a:p>
          <a:p>
            <a:pPr marL="457200" indent="-457200" eaLnBrk="1" hangingPunct="1">
              <a:lnSpc>
                <a:spcPct val="120000"/>
              </a:lnSpc>
              <a:spcBef>
                <a:spcPts val="600"/>
              </a:spcBef>
              <a:buFont typeface="+mj-lt"/>
              <a:buAutoNum type="arabicPeriod"/>
            </a:pPr>
            <a:r>
              <a:rPr lang="el-GR" sz="2400" b="1" i="1" dirty="0">
                <a:solidFill>
                  <a:srgbClr val="000090"/>
                </a:solidFill>
                <a:latin typeface="Calibri" pitchFamily="34" charset="0"/>
                <a:cs typeface="Calibri" pitchFamily="34" charset="0"/>
              </a:rPr>
              <a:t>Στα πλαίσια οριζόντιων παρεμβάσεων, από όλους τους θεματικούς </a:t>
            </a:r>
            <a:r>
              <a:rPr lang="el-GR" sz="2400" b="1" i="1" dirty="0" smtClean="0">
                <a:solidFill>
                  <a:srgbClr val="000090"/>
                </a:solidFill>
                <a:latin typeface="Calibri" pitchFamily="34" charset="0"/>
                <a:cs typeface="Calibri" pitchFamily="34" charset="0"/>
              </a:rPr>
              <a:t>στόχους</a:t>
            </a:r>
          </a:p>
          <a:p>
            <a:pPr marL="457200" indent="-457200" eaLnBrk="1" hangingPunct="1">
              <a:lnSpc>
                <a:spcPct val="120000"/>
              </a:lnSpc>
              <a:spcBef>
                <a:spcPts val="600"/>
              </a:spcBef>
              <a:buFont typeface="+mj-lt"/>
              <a:buAutoNum type="arabicPeriod"/>
            </a:pPr>
            <a:endParaRPr lang="el-GR" sz="2400" b="1" i="1" dirty="0" smtClean="0">
              <a:solidFill>
                <a:srgbClr val="000090"/>
              </a:solidFill>
              <a:latin typeface="Calibri" pitchFamily="34" charset="0"/>
              <a:cs typeface="Calibri" pitchFamily="34" charset="0"/>
            </a:endParaRPr>
          </a:p>
          <a:p>
            <a:pPr marL="457200" indent="-457200" eaLnBrk="1" hangingPunct="1">
              <a:lnSpc>
                <a:spcPct val="120000"/>
              </a:lnSpc>
              <a:spcBef>
                <a:spcPts val="600"/>
              </a:spcBef>
              <a:buFont typeface="+mj-lt"/>
              <a:buAutoNum type="arabicPeriod"/>
            </a:pPr>
            <a:r>
              <a:rPr lang="el-GR" sz="2400" b="1" i="1" dirty="0" smtClean="0">
                <a:solidFill>
                  <a:srgbClr val="000090"/>
                </a:solidFill>
                <a:latin typeface="Calibri" pitchFamily="34" charset="0"/>
                <a:cs typeface="Calibri" pitchFamily="34" charset="0"/>
              </a:rPr>
              <a:t>Στα πλαίσια (τοπικών) ολοκληρωμένων παρεμβάσεων  βιώσιμης αστικής ανάπτυξης</a:t>
            </a:r>
            <a:endParaRPr lang="el-GR" sz="2400" i="1" dirty="0" smtClean="0">
              <a:solidFill>
                <a:srgbClr val="000090"/>
              </a:solidFill>
              <a:latin typeface="Calibri" pitchFamily="34" charset="0"/>
              <a:cs typeface="Calibri" pitchFamily="34" charset="0"/>
            </a:endParaRPr>
          </a:p>
          <a:p>
            <a:endParaRPr lang="en-GB" dirty="0"/>
          </a:p>
        </p:txBody>
      </p:sp>
      <p:pic>
        <p:nvPicPr>
          <p:cNvPr id="4" name="Picture 7" descr="logo greek.png"/>
          <p:cNvPicPr>
            <a:picLocks noChangeAspect="1"/>
          </p:cNvPicPr>
          <p:nvPr/>
        </p:nvPicPr>
        <p:blipFill>
          <a:blip r:embed="rId2" cstate="print"/>
          <a:srcRect/>
          <a:stretch>
            <a:fillRect/>
          </a:stretch>
        </p:blipFill>
        <p:spPr bwMode="auto">
          <a:xfrm>
            <a:off x="7924800" y="246970"/>
            <a:ext cx="776288" cy="1058862"/>
          </a:xfrm>
          <a:prstGeom prst="rect">
            <a:avLst/>
          </a:prstGeom>
          <a:noFill/>
          <a:ln w="9525">
            <a:noFill/>
            <a:miter lim="800000"/>
            <a:headEnd/>
            <a:tailEnd/>
          </a:ln>
        </p:spPr>
      </p:pic>
    </p:spTree>
    <p:extLst>
      <p:ext uri="{BB962C8B-B14F-4D97-AF65-F5344CB8AC3E}">
        <p14:creationId xmlns:p14="http://schemas.microsoft.com/office/powerpoint/2010/main" val="225117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714380"/>
          </a:xfrm>
        </p:spPr>
        <p:txBody>
          <a:bodyPr/>
          <a:lstStyle/>
          <a:p>
            <a:pPr algn="ctr"/>
            <a:r>
              <a:rPr lang="el-GR" sz="2800" b="1" dirty="0" smtClean="0">
                <a:solidFill>
                  <a:srgbClr val="000090"/>
                </a:solidFill>
                <a:latin typeface="Calibri" pitchFamily="34" charset="0"/>
              </a:rPr>
              <a:t>Ολοκληρωμένα Σχέδια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Αστικής Ανάπτυξης</a:t>
            </a:r>
            <a:endParaRPr lang="en-US" dirty="0"/>
          </a:p>
        </p:txBody>
      </p:sp>
      <p:sp>
        <p:nvSpPr>
          <p:cNvPr id="3" name="Content Placeholder 2"/>
          <p:cNvSpPr>
            <a:spLocks noGrp="1"/>
          </p:cNvSpPr>
          <p:nvPr>
            <p:ph idx="1"/>
          </p:nvPr>
        </p:nvSpPr>
        <p:spPr>
          <a:xfrm>
            <a:off x="357158" y="1268412"/>
            <a:ext cx="8001056" cy="5589587"/>
          </a:xfrm>
        </p:spPr>
        <p:txBody>
          <a:bodyPr/>
          <a:lstStyle/>
          <a:p>
            <a:pPr marL="0" indent="0" algn="ctr">
              <a:buNone/>
            </a:pPr>
            <a:r>
              <a:rPr lang="el-GR" sz="2000" b="1" i="1" dirty="0" smtClean="0">
                <a:solidFill>
                  <a:srgbClr val="C00000"/>
                </a:solidFill>
                <a:latin typeface="Calibri" pitchFamily="34" charset="0"/>
              </a:rPr>
              <a:t>Ορισμός</a:t>
            </a:r>
          </a:p>
          <a:p>
            <a:pPr algn="just"/>
            <a:r>
              <a:rPr lang="el-GR" sz="1900" b="1" dirty="0" smtClean="0">
                <a:solidFill>
                  <a:srgbClr val="000090"/>
                </a:solidFill>
                <a:latin typeface="Calibri" pitchFamily="34" charset="0"/>
              </a:rPr>
              <a:t>Θα πρέπει να περιλαμβάνουν μια ομάδα αλληλοσχετιζόμενων δράσεων που θα εφαρμοστούν σε μια επιλέξιμη περιοχή παρέμβασης, με σκοπό τη </a:t>
            </a:r>
            <a:r>
              <a:rPr lang="el-GR" sz="1900" b="1" i="1" dirty="0" smtClean="0">
                <a:solidFill>
                  <a:srgbClr val="000090"/>
                </a:solidFill>
                <a:latin typeface="Calibri" pitchFamily="34" charset="0"/>
              </a:rPr>
              <a:t>αειφόρο ανάπτυξη του φυσικού και δομημένου περιβάλλοντος</a:t>
            </a:r>
            <a:r>
              <a:rPr lang="el-GR" sz="1900" b="1" dirty="0" smtClean="0">
                <a:solidFill>
                  <a:srgbClr val="000090"/>
                </a:solidFill>
                <a:latin typeface="Calibri" pitchFamily="34" charset="0"/>
              </a:rPr>
              <a:t>, και την κοινωνική και οικονομική ευημερία. </a:t>
            </a:r>
          </a:p>
          <a:p>
            <a:pPr algn="just"/>
            <a:endParaRPr lang="el-GR" sz="1900" b="1" dirty="0" smtClean="0">
              <a:solidFill>
                <a:srgbClr val="000090"/>
              </a:solidFill>
              <a:latin typeface="Calibri" pitchFamily="34" charset="0"/>
            </a:endParaRPr>
          </a:p>
          <a:p>
            <a:pPr algn="just"/>
            <a:r>
              <a:rPr lang="el-GR" sz="1900" b="1" dirty="0" smtClean="0">
                <a:solidFill>
                  <a:srgbClr val="000090"/>
                </a:solidFill>
                <a:latin typeface="Calibri" pitchFamily="34" charset="0"/>
              </a:rPr>
              <a:t>Θα εστιάσουν στη ενεργειακή αποδοτικότητα, στη βελτίωση της ατμόσφαιρας, στην βελτίωση της λειτουργικότητας της πόλης  καθώς και της ποιότητας  ζωής σε αυτήν.</a:t>
            </a:r>
          </a:p>
          <a:p>
            <a:pPr algn="just"/>
            <a:endParaRPr lang="el-GR" sz="1900" b="1" dirty="0" smtClean="0">
              <a:solidFill>
                <a:srgbClr val="000090"/>
              </a:solidFill>
              <a:latin typeface="Calibri" pitchFamily="34" charset="0"/>
            </a:endParaRPr>
          </a:p>
          <a:p>
            <a:pPr algn="just"/>
            <a:r>
              <a:rPr lang="el-GR" sz="1900" b="1" dirty="0" smtClean="0">
                <a:solidFill>
                  <a:srgbClr val="000090"/>
                </a:solidFill>
                <a:latin typeface="Calibri" pitchFamily="34" charset="0"/>
              </a:rPr>
              <a:t>Θα στοχεύουν στη </a:t>
            </a:r>
            <a:r>
              <a:rPr lang="el-GR" sz="1900" b="1" i="1" dirty="0" smtClean="0">
                <a:solidFill>
                  <a:srgbClr val="000090"/>
                </a:solidFill>
                <a:latin typeface="Calibri" pitchFamily="34" charset="0"/>
              </a:rPr>
              <a:t>αναζωογόνηση των ιδιαίτερα υποβαθμισμένων γειτονιών</a:t>
            </a:r>
            <a:r>
              <a:rPr lang="el-GR" sz="1900" b="1" dirty="0" smtClean="0">
                <a:solidFill>
                  <a:srgbClr val="000090"/>
                </a:solidFill>
                <a:latin typeface="Calibri" pitchFamily="34" charset="0"/>
              </a:rPr>
              <a:t>, την πρόνοια για την </a:t>
            </a:r>
            <a:r>
              <a:rPr lang="el-GR" sz="1900" b="1" i="1" dirty="0" smtClean="0">
                <a:solidFill>
                  <a:srgbClr val="000090"/>
                </a:solidFill>
                <a:latin typeface="Calibri" pitchFamily="34" charset="0"/>
              </a:rPr>
              <a:t>κοινωνική συνοχή</a:t>
            </a:r>
            <a:r>
              <a:rPr lang="el-GR" sz="1900" b="1" dirty="0" smtClean="0">
                <a:solidFill>
                  <a:srgbClr val="000090"/>
                </a:solidFill>
                <a:latin typeface="Calibri" pitchFamily="34" charset="0"/>
              </a:rPr>
              <a:t> και την αποφυγή των φαινομένων </a:t>
            </a:r>
            <a:r>
              <a:rPr lang="el-GR" sz="1900" b="1" i="1" dirty="0" smtClean="0">
                <a:solidFill>
                  <a:srgbClr val="000090"/>
                </a:solidFill>
                <a:latin typeface="Calibri" pitchFamily="34" charset="0"/>
              </a:rPr>
              <a:t>κοινωνικού αποκλεισμού, σε θύλακες του αστικού κέντρου</a:t>
            </a:r>
            <a:r>
              <a:rPr lang="el-GR" sz="1900" b="1" dirty="0" smtClean="0">
                <a:solidFill>
                  <a:srgbClr val="000090"/>
                </a:solidFill>
                <a:latin typeface="Calibri" pitchFamily="34" charset="0"/>
              </a:rPr>
              <a:t>. </a:t>
            </a:r>
          </a:p>
          <a:p>
            <a:pPr algn="just"/>
            <a:endParaRPr lang="el-GR" sz="1900" b="1" dirty="0" smtClean="0">
              <a:solidFill>
                <a:srgbClr val="000090"/>
              </a:solidFill>
              <a:latin typeface="Calibri" pitchFamily="34" charset="0"/>
            </a:endParaRPr>
          </a:p>
          <a:p>
            <a:pPr algn="just"/>
            <a:r>
              <a:rPr lang="el-GR" sz="1900" b="1" dirty="0" smtClean="0">
                <a:solidFill>
                  <a:srgbClr val="000090"/>
                </a:solidFill>
                <a:latin typeface="Calibri" pitchFamily="34" charset="0"/>
              </a:rPr>
              <a:t>Θα προβάλουν την ιδιαίτερη </a:t>
            </a:r>
            <a:r>
              <a:rPr lang="el-GR" sz="1900" b="1" i="1" dirty="0" smtClean="0">
                <a:solidFill>
                  <a:srgbClr val="000090"/>
                </a:solidFill>
                <a:latin typeface="Calibri" pitchFamily="34" charset="0"/>
              </a:rPr>
              <a:t>ταυτότητα της αστικής περιοχής</a:t>
            </a:r>
            <a:r>
              <a:rPr lang="el-GR" sz="1900" b="1" dirty="0" smtClean="0">
                <a:solidFill>
                  <a:srgbClr val="000090"/>
                </a:solidFill>
                <a:latin typeface="Calibri" pitchFamily="34" charset="0"/>
              </a:rPr>
              <a:t>.</a:t>
            </a: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550636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22899"/>
            <a:ext cx="6048375" cy="714380"/>
          </a:xfrm>
        </p:spPr>
        <p:txBody>
          <a:bodyPr/>
          <a:lstStyle/>
          <a:p>
            <a:pPr algn="ctr"/>
            <a:r>
              <a:rPr lang="el-GR" sz="2800" b="1" dirty="0" smtClean="0">
                <a:solidFill>
                  <a:srgbClr val="000090"/>
                </a:solidFill>
                <a:latin typeface="Calibri" pitchFamily="34" charset="0"/>
              </a:rPr>
              <a:t>Ολοκληρωμένα Σχέδια </a:t>
            </a:r>
            <a:br>
              <a:rPr lang="el-GR" sz="2800" b="1" dirty="0" smtClean="0">
                <a:solidFill>
                  <a:srgbClr val="000090"/>
                </a:solidFill>
                <a:latin typeface="Calibri" pitchFamily="34" charset="0"/>
              </a:rPr>
            </a:br>
            <a:r>
              <a:rPr lang="el-GR" sz="2800" b="1" dirty="0" smtClean="0">
                <a:solidFill>
                  <a:srgbClr val="000090"/>
                </a:solidFill>
                <a:latin typeface="Calibri" pitchFamily="34" charset="0"/>
              </a:rPr>
              <a:t>Αστικής Ανάπτυξης</a:t>
            </a:r>
            <a:endParaRPr lang="en-US" dirty="0"/>
          </a:p>
        </p:txBody>
      </p:sp>
      <p:sp>
        <p:nvSpPr>
          <p:cNvPr id="3" name="Content Placeholder 2"/>
          <p:cNvSpPr>
            <a:spLocks noGrp="1"/>
          </p:cNvSpPr>
          <p:nvPr>
            <p:ph idx="1"/>
          </p:nvPr>
        </p:nvSpPr>
        <p:spPr>
          <a:xfrm>
            <a:off x="357158" y="1268412"/>
            <a:ext cx="8319298" cy="5589587"/>
          </a:xfrm>
        </p:spPr>
        <p:txBody>
          <a:bodyPr/>
          <a:lstStyle/>
          <a:p>
            <a:pPr marL="0" indent="0" algn="ctr">
              <a:buNone/>
            </a:pPr>
            <a:r>
              <a:rPr lang="el-GR" sz="2000" b="1" i="1" dirty="0" smtClean="0">
                <a:solidFill>
                  <a:srgbClr val="C00000"/>
                </a:solidFill>
                <a:latin typeface="Calibri" pitchFamily="34" charset="0"/>
              </a:rPr>
              <a:t>Επιλέξιμες Περιοχές Παρέμβασης</a:t>
            </a:r>
          </a:p>
          <a:p>
            <a:pPr marL="0" indent="0" algn="just">
              <a:buNone/>
            </a:pPr>
            <a:r>
              <a:rPr lang="el-GR" sz="1800" b="1" dirty="0" smtClean="0">
                <a:solidFill>
                  <a:srgbClr val="000090"/>
                </a:solidFill>
                <a:latin typeface="Calibri" pitchFamily="34" charset="0"/>
              </a:rPr>
              <a:t>Δύναται να καταρτιστούν</a:t>
            </a:r>
            <a:r>
              <a:rPr lang="en-US" sz="1800" b="1" dirty="0" smtClean="0">
                <a:solidFill>
                  <a:srgbClr val="000090"/>
                </a:solidFill>
                <a:latin typeface="Calibri" pitchFamily="34" charset="0"/>
              </a:rPr>
              <a:t>:</a:t>
            </a:r>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       Είτε για συγκεκριμένες περιοχές επιλέξιμων αστικών κέντρων</a:t>
            </a:r>
          </a:p>
          <a:p>
            <a:pPr algn="just">
              <a:buFont typeface="Wingdings" pitchFamily="2" charset="2"/>
              <a:buChar char="Ø"/>
            </a:pPr>
            <a:r>
              <a:rPr lang="el-GR" sz="1800" b="1" dirty="0">
                <a:solidFill>
                  <a:srgbClr val="000090"/>
                </a:solidFill>
                <a:latin typeface="Calibri" pitchFamily="34" charset="0"/>
              </a:rPr>
              <a:t>Περιοχές κοινωνικού αποκλεισμού και φτώχιας</a:t>
            </a:r>
          </a:p>
          <a:p>
            <a:pPr algn="just">
              <a:buFont typeface="Wingdings" pitchFamily="2" charset="2"/>
              <a:buChar char="Ø"/>
            </a:pPr>
            <a:r>
              <a:rPr lang="el-GR" sz="1800" b="1" dirty="0">
                <a:solidFill>
                  <a:srgbClr val="000090"/>
                </a:solidFill>
                <a:latin typeface="Calibri" pitchFamily="34" charset="0"/>
              </a:rPr>
              <a:t>Περιοχές απότομης αλλαγής χρήσεων γης και δημιουργίας νέου αστικού χώρου</a:t>
            </a:r>
          </a:p>
          <a:p>
            <a:pPr algn="just">
              <a:buFont typeface="Wingdings" pitchFamily="2" charset="2"/>
              <a:buChar char="Ø"/>
            </a:pPr>
            <a:r>
              <a:rPr lang="el-GR" sz="1800" b="1" dirty="0">
                <a:solidFill>
                  <a:srgbClr val="000090"/>
                </a:solidFill>
                <a:latin typeface="Calibri" pitchFamily="34" charset="0"/>
              </a:rPr>
              <a:t>Περιοχές αυθαίρετης δόμησης</a:t>
            </a:r>
          </a:p>
          <a:p>
            <a:pPr algn="just">
              <a:buFont typeface="Wingdings" pitchFamily="2" charset="2"/>
              <a:buChar char="Ø"/>
            </a:pPr>
            <a:r>
              <a:rPr lang="el-GR" sz="1800" b="1" dirty="0">
                <a:solidFill>
                  <a:srgbClr val="000090"/>
                </a:solidFill>
                <a:latin typeface="Calibri" pitchFamily="34" charset="0"/>
              </a:rPr>
              <a:t>Περιοχές αστικής απαξίωσης</a:t>
            </a:r>
          </a:p>
          <a:p>
            <a:pPr algn="just">
              <a:buFont typeface="Wingdings" pitchFamily="2" charset="2"/>
              <a:buChar char="Ø"/>
            </a:pPr>
            <a:r>
              <a:rPr lang="el-GR" sz="1800" b="1" dirty="0">
                <a:solidFill>
                  <a:srgbClr val="000090"/>
                </a:solidFill>
                <a:latin typeface="Calibri" pitchFamily="34" charset="0"/>
              </a:rPr>
              <a:t>Ιστορικά κέντρα πόλεων</a:t>
            </a:r>
          </a:p>
          <a:p>
            <a:pPr algn="just"/>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      Είτε για το σύνολο του αστικού κέντρου</a:t>
            </a:r>
          </a:p>
          <a:p>
            <a:pPr algn="just">
              <a:buFont typeface="Wingdings" pitchFamily="2" charset="2"/>
              <a:buChar char="Ø"/>
            </a:pPr>
            <a:r>
              <a:rPr lang="el-GR" sz="1800" b="1" dirty="0" smtClean="0">
                <a:solidFill>
                  <a:srgbClr val="000090"/>
                </a:solidFill>
                <a:latin typeface="Calibri" pitchFamily="34" charset="0"/>
              </a:rPr>
              <a:t>(Για το σύνολο ενός αστικού κέντρου) κυρίως για τα μικρά αστικά κέντρα με συνεκτικές οριζόντιες δράσεις</a:t>
            </a:r>
          </a:p>
          <a:p>
            <a:pPr marL="0" indent="0" algn="just">
              <a:buNone/>
            </a:pPr>
            <a:endParaRPr lang="el-GR" sz="1800" b="1" dirty="0" smtClean="0">
              <a:solidFill>
                <a:srgbClr val="000090"/>
              </a:solidFill>
              <a:latin typeface="Calibri" pitchFamily="34" charset="0"/>
            </a:endParaRPr>
          </a:p>
          <a:p>
            <a:pPr marL="0" indent="0" algn="just">
              <a:buNone/>
            </a:pPr>
            <a:r>
              <a:rPr lang="el-GR" sz="1800" b="1" dirty="0" smtClean="0">
                <a:solidFill>
                  <a:srgbClr val="000090"/>
                </a:solidFill>
                <a:latin typeface="Calibri" pitchFamily="34" charset="0"/>
              </a:rPr>
              <a:t>       Είτε για δίκτυο επιλέξιμων αστικών κέντρων</a:t>
            </a:r>
          </a:p>
          <a:p>
            <a:pPr algn="just">
              <a:buFont typeface="Wingdings" pitchFamily="2" charset="2"/>
              <a:buChar char="Ø"/>
            </a:pPr>
            <a:r>
              <a:rPr lang="el-GR" sz="1800" b="1" dirty="0" smtClean="0">
                <a:solidFill>
                  <a:srgbClr val="000090"/>
                </a:solidFill>
                <a:latin typeface="Calibri" pitchFamily="34" charset="0"/>
              </a:rPr>
              <a:t>Ένα δίκτυο αστικών κέντρων με ομοειδή προβλήματα, αποδεδειγμένη χωρική συνάφεια και διασυνδεδεμένη λειτουργικότητα, όπου να εφαρμόζεται, μια σύνθεση κοινών παρεμβάσεων</a:t>
            </a:r>
          </a:p>
        </p:txBody>
      </p:sp>
      <p:pic>
        <p:nvPicPr>
          <p:cNvPr id="4" name="Picture 7" descr="logo greek.png"/>
          <p:cNvPicPr>
            <a:picLocks noChangeAspect="1"/>
          </p:cNvPicPr>
          <p:nvPr/>
        </p:nvPicPr>
        <p:blipFill>
          <a:blip r:embed="rId2" cstate="print"/>
          <a:srcRect/>
          <a:stretch>
            <a:fillRect/>
          </a:stretch>
        </p:blipFill>
        <p:spPr bwMode="auto">
          <a:xfrm>
            <a:off x="8143875" y="214313"/>
            <a:ext cx="776288" cy="1058862"/>
          </a:xfrm>
          <a:prstGeom prst="rect">
            <a:avLst/>
          </a:prstGeom>
          <a:noFill/>
          <a:ln w="9525">
            <a:noFill/>
            <a:miter lim="800000"/>
            <a:headEnd/>
            <a:tailEnd/>
          </a:ln>
        </p:spPr>
      </p:pic>
    </p:spTree>
    <p:extLst>
      <p:ext uri="{BB962C8B-B14F-4D97-AF65-F5344CB8AC3E}">
        <p14:creationId xmlns:p14="http://schemas.microsoft.com/office/powerpoint/2010/main" val="2947044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template 15">
      <a:dk1>
        <a:srgbClr val="4D4D4D"/>
      </a:dk1>
      <a:lt1>
        <a:srgbClr val="FFFFFF"/>
      </a:lt1>
      <a:dk2>
        <a:srgbClr val="4D4D4D"/>
      </a:dk2>
      <a:lt2>
        <a:srgbClr val="1F1111"/>
      </a:lt2>
      <a:accent1>
        <a:srgbClr val="393939"/>
      </a:accent1>
      <a:accent2>
        <a:srgbClr val="727272"/>
      </a:accent2>
      <a:accent3>
        <a:srgbClr val="FFFFFF"/>
      </a:accent3>
      <a:accent4>
        <a:srgbClr val="404040"/>
      </a:accent4>
      <a:accent5>
        <a:srgbClr val="AEAEAE"/>
      </a:accent5>
      <a:accent6>
        <a:srgbClr val="676767"/>
      </a:accent6>
      <a:hlink>
        <a:srgbClr val="D42424"/>
      </a:hlink>
      <a:folHlink>
        <a:srgbClr val="DDDDDD"/>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4D4D4D"/>
        </a:dk2>
        <a:lt2>
          <a:srgbClr val="11163C"/>
        </a:lt2>
        <a:accent1>
          <a:srgbClr val="212B53"/>
        </a:accent1>
        <a:accent2>
          <a:srgbClr val="364481"/>
        </a:accent2>
        <a:accent3>
          <a:srgbClr val="FFFFFF"/>
        </a:accent3>
        <a:accent4>
          <a:srgbClr val="404040"/>
        </a:accent4>
        <a:accent5>
          <a:srgbClr val="ABACB3"/>
        </a:accent5>
        <a:accent6>
          <a:srgbClr val="303D74"/>
        </a:accent6>
        <a:hlink>
          <a:srgbClr val="3E4985"/>
        </a:hlink>
        <a:folHlink>
          <a:srgbClr val="DDDDDD"/>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0D254C"/>
        </a:lt2>
        <a:accent1>
          <a:srgbClr val="254B83"/>
        </a:accent1>
        <a:accent2>
          <a:srgbClr val="406DAA"/>
        </a:accent2>
        <a:accent3>
          <a:srgbClr val="FFFFFF"/>
        </a:accent3>
        <a:accent4>
          <a:srgbClr val="404040"/>
        </a:accent4>
        <a:accent5>
          <a:srgbClr val="ACB1C1"/>
        </a:accent5>
        <a:accent6>
          <a:srgbClr val="39629A"/>
        </a:accent6>
        <a:hlink>
          <a:srgbClr val="3267B4"/>
        </a:hlink>
        <a:folHlink>
          <a:srgbClr val="DDDDDD"/>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363B45"/>
        </a:lt2>
        <a:accent1>
          <a:srgbClr val="A99D9B"/>
        </a:accent1>
        <a:accent2>
          <a:srgbClr val="565A66"/>
        </a:accent2>
        <a:accent3>
          <a:srgbClr val="FFFFFF"/>
        </a:accent3>
        <a:accent4>
          <a:srgbClr val="404040"/>
        </a:accent4>
        <a:accent5>
          <a:srgbClr val="D1CCCB"/>
        </a:accent5>
        <a:accent6>
          <a:srgbClr val="4D515C"/>
        </a:accent6>
        <a:hlink>
          <a:srgbClr val="927154"/>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2E3236"/>
        </a:lt2>
        <a:accent1>
          <a:srgbClr val="B26920"/>
        </a:accent1>
        <a:accent2>
          <a:srgbClr val="6F7F8D"/>
        </a:accent2>
        <a:accent3>
          <a:srgbClr val="FFFFFF"/>
        </a:accent3>
        <a:accent4>
          <a:srgbClr val="404040"/>
        </a:accent4>
        <a:accent5>
          <a:srgbClr val="D5B9AB"/>
        </a:accent5>
        <a:accent6>
          <a:srgbClr val="64727F"/>
        </a:accent6>
        <a:hlink>
          <a:srgbClr val="EEC722"/>
        </a:hlink>
        <a:folHlink>
          <a:srgbClr val="DDDDDD"/>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2E3236"/>
        </a:lt2>
        <a:accent1>
          <a:srgbClr val="9BB6EE"/>
        </a:accent1>
        <a:accent2>
          <a:srgbClr val="6F7F8D"/>
        </a:accent2>
        <a:accent3>
          <a:srgbClr val="FFFFFF"/>
        </a:accent3>
        <a:accent4>
          <a:srgbClr val="404040"/>
        </a:accent4>
        <a:accent5>
          <a:srgbClr val="CBD7F5"/>
        </a:accent5>
        <a:accent6>
          <a:srgbClr val="64727F"/>
        </a:accent6>
        <a:hlink>
          <a:srgbClr val="84AAF3"/>
        </a:hlink>
        <a:folHlink>
          <a:srgbClr val="DDDDDD"/>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40494F"/>
        </a:lt2>
        <a:accent1>
          <a:srgbClr val="6D7D8A"/>
        </a:accent1>
        <a:accent2>
          <a:srgbClr val="A7A7A7"/>
        </a:accent2>
        <a:accent3>
          <a:srgbClr val="FFFFFF"/>
        </a:accent3>
        <a:accent4>
          <a:srgbClr val="404040"/>
        </a:accent4>
        <a:accent5>
          <a:srgbClr val="BABFC4"/>
        </a:accent5>
        <a:accent6>
          <a:srgbClr val="979797"/>
        </a:accent6>
        <a:hlink>
          <a:srgbClr val="7F7F7F"/>
        </a:hlink>
        <a:folHlink>
          <a:srgbClr val="DDDDDD"/>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4D4D4D"/>
        </a:dk2>
        <a:lt2>
          <a:srgbClr val="454D52"/>
        </a:lt2>
        <a:accent1>
          <a:srgbClr val="7D8B97"/>
        </a:accent1>
        <a:accent2>
          <a:srgbClr val="CBCBCB"/>
        </a:accent2>
        <a:accent3>
          <a:srgbClr val="FFFFFF"/>
        </a:accent3>
        <a:accent4>
          <a:srgbClr val="404040"/>
        </a:accent4>
        <a:accent5>
          <a:srgbClr val="BFC4C9"/>
        </a:accent5>
        <a:accent6>
          <a:srgbClr val="B8B8B8"/>
        </a:accent6>
        <a:hlink>
          <a:srgbClr val="515869"/>
        </a:hlink>
        <a:folHlink>
          <a:srgbClr val="DDDDD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4D4D4D"/>
        </a:dk2>
        <a:lt2>
          <a:srgbClr val="4F5056"/>
        </a:lt2>
        <a:accent1>
          <a:srgbClr val="7E7F8E"/>
        </a:accent1>
        <a:accent2>
          <a:srgbClr val="C0C1C5"/>
        </a:accent2>
        <a:accent3>
          <a:srgbClr val="FFFFFF"/>
        </a:accent3>
        <a:accent4>
          <a:srgbClr val="404040"/>
        </a:accent4>
        <a:accent5>
          <a:srgbClr val="C0C0C6"/>
        </a:accent5>
        <a:accent6>
          <a:srgbClr val="AEAFB2"/>
        </a:accent6>
        <a:hlink>
          <a:srgbClr val="ACAFB7"/>
        </a:hlink>
        <a:folHlink>
          <a:srgbClr val="DDDDD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4D4D4D"/>
        </a:dk2>
        <a:lt2>
          <a:srgbClr val="85978F"/>
        </a:lt2>
        <a:accent1>
          <a:srgbClr val="9DA499"/>
        </a:accent1>
        <a:accent2>
          <a:srgbClr val="A5B9BA"/>
        </a:accent2>
        <a:accent3>
          <a:srgbClr val="FFFFFF"/>
        </a:accent3>
        <a:accent4>
          <a:srgbClr val="404040"/>
        </a:accent4>
        <a:accent5>
          <a:srgbClr val="CCCFCA"/>
        </a:accent5>
        <a:accent6>
          <a:srgbClr val="95A7A8"/>
        </a:accent6>
        <a:hlink>
          <a:srgbClr val="ABB4AB"/>
        </a:hlink>
        <a:folHlink>
          <a:srgbClr val="DDDDD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4D4D4D"/>
        </a:dk2>
        <a:lt2>
          <a:srgbClr val="484847"/>
        </a:lt2>
        <a:accent1>
          <a:srgbClr val="7C7C74"/>
        </a:accent1>
        <a:accent2>
          <a:srgbClr val="AFB2AA"/>
        </a:accent2>
        <a:accent3>
          <a:srgbClr val="FFFFFF"/>
        </a:accent3>
        <a:accent4>
          <a:srgbClr val="404040"/>
        </a:accent4>
        <a:accent5>
          <a:srgbClr val="BFBFBC"/>
        </a:accent5>
        <a:accent6>
          <a:srgbClr val="9EA19A"/>
        </a:accent6>
        <a:hlink>
          <a:srgbClr val="D4D2C6"/>
        </a:hlink>
        <a:folHlink>
          <a:srgbClr val="DDDDDD"/>
        </a:folHlink>
      </a:clrScheme>
      <a:clrMap bg1="lt1" tx1="dk1" bg2="lt2" tx2="dk2" accent1="accent1" accent2="accent2" accent3="accent3" accent4="accent4" accent5="accent5" accent6="accent6" hlink="hlink" folHlink="folHlink"/>
    </a:extraClrScheme>
    <a:extraClrScheme>
      <a:clrScheme name="template 12">
        <a:dk1>
          <a:srgbClr val="4D4D4D"/>
        </a:dk1>
        <a:lt1>
          <a:srgbClr val="FFFFFF"/>
        </a:lt1>
        <a:dk2>
          <a:srgbClr val="4D4D4D"/>
        </a:dk2>
        <a:lt2>
          <a:srgbClr val="18191C"/>
        </a:lt2>
        <a:accent1>
          <a:srgbClr val="1F2229"/>
        </a:accent1>
        <a:accent2>
          <a:srgbClr val="3B4A61"/>
        </a:accent2>
        <a:accent3>
          <a:srgbClr val="FFFFFF"/>
        </a:accent3>
        <a:accent4>
          <a:srgbClr val="404040"/>
        </a:accent4>
        <a:accent5>
          <a:srgbClr val="ABABAC"/>
        </a:accent5>
        <a:accent6>
          <a:srgbClr val="354257"/>
        </a:accent6>
        <a:hlink>
          <a:srgbClr val="718CAC"/>
        </a:hlink>
        <a:folHlink>
          <a:srgbClr val="DDDDDD"/>
        </a:folHlink>
      </a:clrScheme>
      <a:clrMap bg1="lt1" tx1="dk1" bg2="lt2" tx2="dk2" accent1="accent1" accent2="accent2" accent3="accent3" accent4="accent4" accent5="accent5" accent6="accent6" hlink="hlink" folHlink="folHlink"/>
    </a:extraClrScheme>
    <a:extraClrScheme>
      <a:clrScheme name="template 13">
        <a:dk1>
          <a:srgbClr val="4D4D4D"/>
        </a:dk1>
        <a:lt1>
          <a:srgbClr val="FFFFFF"/>
        </a:lt1>
        <a:dk2>
          <a:srgbClr val="4D4D4D"/>
        </a:dk2>
        <a:lt2>
          <a:srgbClr val="3E3B55"/>
        </a:lt2>
        <a:accent1>
          <a:srgbClr val="8D8DC2"/>
        </a:accent1>
        <a:accent2>
          <a:srgbClr val="777777"/>
        </a:accent2>
        <a:accent3>
          <a:srgbClr val="FFFFFF"/>
        </a:accent3>
        <a:accent4>
          <a:srgbClr val="404040"/>
        </a:accent4>
        <a:accent5>
          <a:srgbClr val="C5C5DD"/>
        </a:accent5>
        <a:accent6>
          <a:srgbClr val="6B6B6B"/>
        </a:accent6>
        <a:hlink>
          <a:srgbClr val="C0C0C0"/>
        </a:hlink>
        <a:folHlink>
          <a:srgbClr val="DDDDDD"/>
        </a:folHlink>
      </a:clrScheme>
      <a:clrMap bg1="lt1" tx1="dk1" bg2="lt2" tx2="dk2" accent1="accent1" accent2="accent2" accent3="accent3" accent4="accent4" accent5="accent5" accent6="accent6" hlink="hlink" folHlink="folHlink"/>
    </a:extraClrScheme>
    <a:extraClrScheme>
      <a:clrScheme name="template 14">
        <a:dk1>
          <a:srgbClr val="4D4D4D"/>
        </a:dk1>
        <a:lt1>
          <a:srgbClr val="FFFFFF"/>
        </a:lt1>
        <a:dk2>
          <a:srgbClr val="4D4D4D"/>
        </a:dk2>
        <a:lt2>
          <a:srgbClr val="26231E"/>
        </a:lt2>
        <a:accent1>
          <a:srgbClr val="D69F8C"/>
        </a:accent1>
        <a:accent2>
          <a:srgbClr val="AD8D82"/>
        </a:accent2>
        <a:accent3>
          <a:srgbClr val="FFFFFF"/>
        </a:accent3>
        <a:accent4>
          <a:srgbClr val="404040"/>
        </a:accent4>
        <a:accent5>
          <a:srgbClr val="E8CDC5"/>
        </a:accent5>
        <a:accent6>
          <a:srgbClr val="9C7F75"/>
        </a:accent6>
        <a:hlink>
          <a:srgbClr val="676068"/>
        </a:hlink>
        <a:folHlink>
          <a:srgbClr val="DDDDDD"/>
        </a:folHlink>
      </a:clrScheme>
      <a:clrMap bg1="lt1" tx1="dk1" bg2="lt2" tx2="dk2" accent1="accent1" accent2="accent2" accent3="accent3" accent4="accent4" accent5="accent5" accent6="accent6" hlink="hlink" folHlink="folHlink"/>
    </a:extraClrScheme>
    <a:extraClrScheme>
      <a:clrScheme name="template 15">
        <a:dk1>
          <a:srgbClr val="4D4D4D"/>
        </a:dk1>
        <a:lt1>
          <a:srgbClr val="FFFFFF"/>
        </a:lt1>
        <a:dk2>
          <a:srgbClr val="4D4D4D"/>
        </a:dk2>
        <a:lt2>
          <a:srgbClr val="1F1111"/>
        </a:lt2>
        <a:accent1>
          <a:srgbClr val="393939"/>
        </a:accent1>
        <a:accent2>
          <a:srgbClr val="727272"/>
        </a:accent2>
        <a:accent3>
          <a:srgbClr val="FFFFFF"/>
        </a:accent3>
        <a:accent4>
          <a:srgbClr val="404040"/>
        </a:accent4>
        <a:accent5>
          <a:srgbClr val="AEAEAE"/>
        </a:accent5>
        <a:accent6>
          <a:srgbClr val="676767"/>
        </a:accent6>
        <a:hlink>
          <a:srgbClr val="D4242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7135</TotalTime>
  <Words>1726</Words>
  <Application>Microsoft Office PowerPoint</Application>
  <PresentationFormat>On-screen Show (4:3)</PresentationFormat>
  <Paragraphs>232</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template</vt:lpstr>
      <vt:lpstr>Ημερίδα για την Αξιοποίηση Πόρων από τα Ευρωπαϊκά Διαρθρωτικά και Επενδυτικά Ταμεία στις Αστικές Περιοχές  Ολοκληρωμένη Βιώσιμη Αστική Ανάπτυξη</vt:lpstr>
      <vt:lpstr> Χάρτης της Λειψίας  για τις Βιώσιμες Ευρωπαϊκές Πόλεις  </vt:lpstr>
      <vt:lpstr>Διακήρυξη του Τολέδο</vt:lpstr>
      <vt:lpstr> Ποιος είναι ο στόχος της Προγραμματικής Περιόδου 2014-2020 για την αστική ανάπτυξη </vt:lpstr>
      <vt:lpstr> Τι προτείνεται  στο Νέο Κανονιστικό Πλαίσιο… </vt:lpstr>
      <vt:lpstr>Κατάλογος Θεματικών Στόχων</vt:lpstr>
      <vt:lpstr>Δυνατότητα Χρηματοδότησης για τις τοπικές αρχές</vt:lpstr>
      <vt:lpstr>Ολοκληρωμένα Σχέδια  Αστικής Ανάπτυξης</vt:lpstr>
      <vt:lpstr>Ολοκληρωμένα Σχέδια  Αστικής Ανάπτυξης</vt:lpstr>
      <vt:lpstr>Ολοκληρωμένα Σχέδια  Αστικής Ανάπτυξης</vt:lpstr>
      <vt:lpstr>PowerPoint Presentation</vt:lpstr>
      <vt:lpstr>  (1) Δήμος Περιστέριου (υποβαθμισμένη περιοχή) </vt:lpstr>
      <vt:lpstr>Δήμος Περιστέριου (υποβαθμισμένη περιοχή)</vt:lpstr>
      <vt:lpstr>Δήμος Περιστέριου (υποβαθμισμένη περιοχή)</vt:lpstr>
      <vt:lpstr>Δήμος Περιστέριου (Υποβαθμισμένη περιοχή)</vt:lpstr>
      <vt:lpstr>(2) Δήμος Νάουσας  (Περιοχή Ποταμού Αράπιτσα)</vt:lpstr>
      <vt:lpstr>Δήμος Νάουσας  (Περιοχή Ποταμού Αράπιτσα) </vt:lpstr>
      <vt:lpstr>(3) Δήμος Κερατσινίου  -  Δραπετσώνας, Περιφέρεια Πειραιά </vt:lpstr>
      <vt:lpstr>Δήμος Κερατσινίου - Δραπετσώνας, Περιφέρεια Πειραιά </vt:lpstr>
      <vt:lpstr>Δήμος Κερατσινίου - Δραπετσώνας, Περιφέρεια Πειραιά </vt:lpstr>
      <vt:lpstr>Δήμος Κερατσινίου-Δραπετσώνας, Περιφέρεια Πειραιά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Ολοκληρωμένη Αστική Αναζωογόνηση μέσα από την Υλοποίηση Έργων που Συγχρηματοδοτούνται από το Ευρωπαϊκό Ταμείο Περιφερειακής Ανάπτυξης της ΕΕ</dc:title>
  <dc:creator>MOF</dc:creator>
  <cp:lastModifiedBy>User</cp:lastModifiedBy>
  <cp:revision>184</cp:revision>
  <cp:lastPrinted>2013-07-12T04:19:46Z</cp:lastPrinted>
  <dcterms:created xsi:type="dcterms:W3CDTF">2009-12-01T06:55:21Z</dcterms:created>
  <dcterms:modified xsi:type="dcterms:W3CDTF">2013-07-15T06:40:53Z</dcterms:modified>
</cp:coreProperties>
</file>