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</p:sldMasterIdLst>
  <p:notesMasterIdLst>
    <p:notesMasterId r:id="rId23"/>
  </p:notesMasterIdLst>
  <p:handoutMasterIdLst>
    <p:handoutMasterId r:id="rId24"/>
  </p:handoutMasterIdLst>
  <p:sldIdLst>
    <p:sldId id="328" r:id="rId3"/>
    <p:sldId id="307" r:id="rId4"/>
    <p:sldId id="327" r:id="rId5"/>
    <p:sldId id="325" r:id="rId6"/>
    <p:sldId id="314" r:id="rId7"/>
    <p:sldId id="329" r:id="rId8"/>
    <p:sldId id="315" r:id="rId9"/>
    <p:sldId id="326" r:id="rId10"/>
    <p:sldId id="316" r:id="rId11"/>
    <p:sldId id="293" r:id="rId12"/>
    <p:sldId id="317" r:id="rId13"/>
    <p:sldId id="294" r:id="rId14"/>
    <p:sldId id="318" r:id="rId15"/>
    <p:sldId id="295" r:id="rId16"/>
    <p:sldId id="320" r:id="rId17"/>
    <p:sldId id="321" r:id="rId18"/>
    <p:sldId id="322" r:id="rId19"/>
    <p:sldId id="323" r:id="rId20"/>
    <p:sldId id="324" r:id="rId21"/>
    <p:sldId id="319" r:id="rId22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0FF00"/>
    <a:srgbClr val="D55C2B"/>
    <a:srgbClr val="FF6600"/>
    <a:srgbClr val="FFCCFF"/>
    <a:srgbClr val="00CC00"/>
    <a:srgbClr val="6699FF"/>
    <a:srgbClr val="F8F8F8"/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40" autoAdjust="0"/>
    <p:restoredTop sz="73849" autoAdjust="0"/>
  </p:normalViewPr>
  <p:slideViewPr>
    <p:cSldViewPr snapToGrid="0">
      <p:cViewPr varScale="1">
        <p:scale>
          <a:sx n="64" d="100"/>
          <a:sy n="64" d="100"/>
        </p:scale>
        <p:origin x="132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Priority Axes Resources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9CC-49B7-B967-F4527118207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9CC-49B7-B967-F4527118207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9CC-49B7-B967-F4527118207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9CC-49B7-B967-F4527118207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9CC-49B7-B967-F4527118207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9CC-49B7-B967-F4527118207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9CC-49B7-B967-F4527118207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7.5691809882351569E-3"/>
                  <c:y val="-9.6261603614353759E-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9CC-49B7-B967-F45271182078}"/>
                </c:ext>
                <c:ext xmlns:c15="http://schemas.microsoft.com/office/drawing/2012/chart" uri="{CE6537A1-D6FC-4f65-9D91-7224C49458BB}">
                  <c15:layout>
                    <c:manualLayout>
                      <c:w val="0.31016181400113291"/>
                      <c:h val="9.9690826981511396E-2"/>
                    </c:manualLayout>
                  </c15:layout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accent5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678472217056093E-2"/>
                  <c:y val="5.55555933359686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accent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C9CC-49B7-B967-F45271182078}"/>
                </c:ext>
                <c:ext xmlns:c15="http://schemas.microsoft.com/office/drawing/2012/chart" uri="{CE6537A1-D6FC-4f65-9D91-7224C49458BB}">
                  <c15:layout>
                    <c:manualLayout>
                      <c:w val="0.24264388957248964"/>
                      <c:h val="0.1207004995399658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3.4391534391534279E-2"/>
                  <c:y val="-5.847953216374270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9CC-49B7-B967-F4527118207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Άξονας Προτεραιότητας 1 -        Ανταγωνιστικότητα Οικονομίας (€170,6)</c:v>
                </c:pt>
                <c:pt idx="1">
                  <c:v>Άξονας Προτεραιότητας 2 -       Τεχνολογίες Πληροφορίας και Επικοινωνιών (€64,1)</c:v>
                </c:pt>
                <c:pt idx="2">
                  <c:v>Άξονας Προτεραιότητας 3-                  Κλιματική Αλλαγή &amp; Περιβάλλον (€30,4)</c:v>
                </c:pt>
                <c:pt idx="3">
                  <c:v>Άξονας Προτεραιότητας 4 -                        Στερεά Απόβλητα &amp; Υδάτινοι Πόροι (€163,9)</c:v>
                </c:pt>
                <c:pt idx="4">
                  <c:v>Άξονας Προτεραιότητας 5 -       Βιώσιμες Μεταφορές &amp; Μείωση Εκπομπών CO2  (€164,7) </c:v>
                </c:pt>
                <c:pt idx="5">
                  <c:v>Άξονας Προτεραιότητας 6 -       Βιώσιμη Αστική Ανάπτυξη (€80,3)</c:v>
                </c:pt>
                <c:pt idx="6">
                  <c:v>Άξονας Προτεραιότητας 7 -       Τεχνική Βοήθεια (€25,7)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170.6</c:v>
                </c:pt>
                <c:pt idx="1">
                  <c:v>64.099999999999994</c:v>
                </c:pt>
                <c:pt idx="2">
                  <c:v>30.4</c:v>
                </c:pt>
                <c:pt idx="3">
                  <c:v>163.9</c:v>
                </c:pt>
                <c:pt idx="4">
                  <c:v>164.7</c:v>
                </c:pt>
                <c:pt idx="5">
                  <c:v>80.3</c:v>
                </c:pt>
                <c:pt idx="6">
                  <c:v>25.7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C9CC-49B7-B967-F45271182078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Calibri" panose="020F0502020204030204" pitchFamily="34" charset="0"/>
          <a:cs typeface="Calibri" panose="020F050202020403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mtClean="0"/>
              <a:t>Ενεργοποιηση/ ΔΕΣΜΕΥΣΗ ΠροΥΠΟΛΟΓΙΣΜΟΥ</a:t>
            </a:r>
            <a:endParaRPr lang="el-GR" dirty="0"/>
          </a:p>
        </c:rich>
      </c:tx>
      <c:layout>
        <c:manualLayout>
          <c:xMode val="edge"/>
          <c:yMode val="edge"/>
          <c:x val="0.34005580880278674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328296589191085"/>
          <c:y val="0.14073100050288342"/>
          <c:w val="0.7074930625227297"/>
          <c:h val="0.72454389923028195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Ενεργοποίηση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F72-4A36-97C7-CA2999925A9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F72-4A36-97C7-CA2999925A9E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l-GR" smtClean="0"/>
                      <a:t>€700εκ.</a:t>
                    </a:r>
                    <a:endParaRPr lang="el-GR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8162656921703605E-2"/>
                  <c:y val="9.227462165807063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0" i="0" u="none" strike="noStrike" kern="1200" spc="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l-GR" b="0" baseline="0" dirty="0" smtClean="0"/>
                      <a:t>€727,6εκ. (104%)</a:t>
                    </a:r>
                    <a:endParaRPr lang="el-GR" b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F72-4A36-97C7-CA2999925A9E}"/>
                </c:ext>
                <c:ext xmlns:c15="http://schemas.microsoft.com/office/drawing/2012/chart" uri="{CE6537A1-D6FC-4f65-9D91-7224C49458BB}">
                  <c15:layout>
                    <c:manualLayout>
                      <c:w val="0.22472235414149083"/>
                      <c:h val="0.12299985411384813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017244586357649"/>
                  <c:y val="1.242521704098096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0" i="0" u="none" strike="noStrike" kern="1200" spc="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l-GR" b="0" baseline="0" dirty="0" smtClean="0"/>
                      <a:t>               €828,7εκ.(118%)</a:t>
                    </a:r>
                    <a:endParaRPr lang="el-GR" b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24712789287434994"/>
                      <c:h val="0.1521720839130187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Συνολικός Προϋπολογισμός</c:v>
                </c:pt>
                <c:pt idx="1">
                  <c:v>Συν. Προϋπολογισμός Ενταγμένων Έργων </c:v>
                </c:pt>
                <c:pt idx="2">
                  <c:v>Συν. Προϋπολογισμός Προσκλήσεων </c:v>
                </c:pt>
              </c:strCache>
            </c:strRef>
          </c:cat>
          <c:val>
            <c:numRef>
              <c:f>Sheet1!$B$2:$B$4</c:f>
              <c:numCache>
                <c:formatCode>#,##0.00</c:formatCode>
                <c:ptCount val="3"/>
                <c:pt idx="0">
                  <c:v>700</c:v>
                </c:pt>
                <c:pt idx="1">
                  <c:v>727.6</c:v>
                </c:pt>
                <c:pt idx="2">
                  <c:v>828.7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F72-4A36-97C7-CA2999925A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278742608"/>
        <c:axId val="278741824"/>
        <c:axId val="0"/>
      </c:bar3DChart>
      <c:valAx>
        <c:axId val="278741824"/>
        <c:scaling>
          <c:orientation val="minMax"/>
          <c:min val="0"/>
        </c:scaling>
        <c:delete val="0"/>
        <c:axPos val="b"/>
        <c:majorGridlines/>
        <c:numFmt formatCode="#,##0" sourceLinked="0"/>
        <c:majorTickMark val="out"/>
        <c:minorTickMark val="none"/>
        <c:tickLblPos val="nextTo"/>
        <c:crossAx val="278742608"/>
        <c:crosses val="autoZero"/>
        <c:crossBetween val="between"/>
      </c:valAx>
      <c:catAx>
        <c:axId val="2787426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78741824"/>
        <c:crosses val="autoZero"/>
        <c:auto val="1"/>
        <c:lblAlgn val="ctr"/>
        <c:lblOffset val="100"/>
        <c:noMultiLvlLbl val="0"/>
      </c:catAx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Συνολικός Προϋπολογισμός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ΤΑΜΕΙΟ ΣΥΝΟΧΗΣ</c:v>
                </c:pt>
                <c:pt idx="1">
                  <c:v>ΕΤΠΑ</c:v>
                </c:pt>
              </c:strCache>
            </c:strRef>
          </c:cat>
          <c:val>
            <c:numRef>
              <c:f>Sheet1!$B$2:$B$3</c:f>
              <c:numCache>
                <c:formatCode>0.0</c:formatCode>
                <c:ptCount val="2"/>
                <c:pt idx="0">
                  <c:v>346.9</c:v>
                </c:pt>
                <c:pt idx="1">
                  <c:v>352.8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Πραγματικές Δαπάνες</c:v>
                </c:pt>
              </c:strCache>
            </c:strRef>
          </c:tx>
          <c:spPr>
            <a:solidFill>
              <a:srgbClr val="00FFFF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ΤΑΜΕΙΟ ΣΥΝΟΧΗΣ</c:v>
                </c:pt>
                <c:pt idx="1">
                  <c:v>ΕΤΠΑ</c:v>
                </c:pt>
              </c:strCache>
            </c:strRef>
          </c:cat>
          <c:val>
            <c:numRef>
              <c:f>Sheet1!$C$2:$C$3</c:f>
              <c:numCache>
                <c:formatCode>0.0</c:formatCode>
                <c:ptCount val="2"/>
                <c:pt idx="0">
                  <c:v>108.3</c:v>
                </c:pt>
                <c:pt idx="1">
                  <c:v>172.4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gapDepth val="132"/>
        <c:shape val="box"/>
        <c:axId val="278743784"/>
        <c:axId val="278737904"/>
        <c:axId val="0"/>
      </c:bar3DChart>
      <c:catAx>
        <c:axId val="278743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8737904"/>
        <c:crosses val="autoZero"/>
        <c:auto val="1"/>
        <c:lblAlgn val="ctr"/>
        <c:lblOffset val="100"/>
        <c:noMultiLvlLbl val="0"/>
      </c:catAx>
      <c:valAx>
        <c:axId val="2787379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8743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0.606</cdr:x>
      <cdr:y>0.58769</cdr:y>
    </cdr:from>
    <cdr:to>
      <cdr:x>0.67864</cdr:x>
      <cdr:y>0.62154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818321" y="2960177"/>
          <a:ext cx="697424" cy="1704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0.3445</cdr:x>
      <cdr:y>0.57231</cdr:y>
    </cdr:from>
    <cdr:to>
      <cdr:x>0.41875</cdr:x>
      <cdr:y>0.60615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307596" y="2882685"/>
          <a:ext cx="712922" cy="1704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0.38162</cdr:x>
      <cdr:y>0.36308</cdr:y>
    </cdr:from>
    <cdr:to>
      <cdr:x>0.46395</cdr:x>
      <cdr:y>0.41349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664056" y="1828800"/>
          <a:ext cx="790413" cy="2539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0.38001</cdr:x>
      <cdr:y>0.36308</cdr:y>
    </cdr:from>
    <cdr:to>
      <cdr:x>0.45588</cdr:x>
      <cdr:y>0.41349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648557" y="1828800"/>
          <a:ext cx="728421" cy="2539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ECA76-1DFD-4196-8871-BEFEFE903660}" type="datetimeFigureOut">
              <a:rPr lang="en-GB" smtClean="0"/>
              <a:pPr/>
              <a:t>27/06/2019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663F20-53D9-4ED2-AAE3-A7B4DB0CB0D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673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33D1C-CFF8-4678-B2DB-DDB2B7511CA5}" type="datetimeFigureOut">
              <a:rPr lang="en-GB" smtClean="0"/>
              <a:pPr/>
              <a:t>27/06/2019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D9C4E8-BBA7-45C1-932C-990FDA4066F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151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CC9574-A819-4FE4-99A7-1E27AD09ADC2}" type="slidenum">
              <a:rPr kumimoji="0" lang="el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l-G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712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spcAft>
                <a:spcPts val="600"/>
              </a:spcAft>
              <a:buFont typeface="Symbol" panose="05050102010706020507" pitchFamily="18" charset="2"/>
              <a:buNone/>
            </a:pPr>
            <a:endParaRPr lang="el-GR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9C4E8-BBA7-45C1-932C-990FDA4066F6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671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endParaRPr kumimoji="0" lang="el-G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el-G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9C4E8-BBA7-45C1-932C-990FDA4066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608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l-GR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l-GR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9C4E8-BBA7-45C1-932C-990FDA4066F6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1525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9C4E8-BBA7-45C1-932C-990FDA4066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94994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9C4E8-BBA7-45C1-932C-990FDA4066F6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18836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9C4E8-BBA7-45C1-932C-990FDA4066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81654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9C4E8-BBA7-45C1-932C-990FDA4066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4640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9C4E8-BBA7-45C1-932C-990FDA4066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303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9C4E8-BBA7-45C1-932C-990FDA4066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51714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l-GR" sz="1200" kern="1200" dirty="0"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9C4E8-BBA7-45C1-932C-990FDA4066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2736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9C4E8-BBA7-45C1-932C-990FDA4066F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2737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9C4E8-BBA7-45C1-932C-990FDA4066F6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274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9C4E8-BBA7-45C1-932C-990FDA4066F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8061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9C4E8-BBA7-45C1-932C-990FDA4066F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273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9C4E8-BBA7-45C1-932C-990FDA4066F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03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9C4E8-BBA7-45C1-932C-990FDA4066F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995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9C4E8-BBA7-45C1-932C-990FDA4066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9660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9C4E8-BBA7-45C1-932C-990FDA4066F6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123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l-G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9C4E8-BBA7-45C1-932C-990FDA4066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4098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203C9-B926-4FAC-9CA1-7F8B23F8BA0D}" type="datetime1">
              <a:rPr lang="en-GB" smtClean="0"/>
              <a:pPr/>
              <a:t>27/06/2019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AE2B-98FA-48F5-8264-33950B61F4AD}" type="datetime1">
              <a:rPr lang="en-GB" smtClean="0"/>
              <a:pPr/>
              <a:t>27/06/2019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F19D-F5F1-45C7-8E59-586DD9BEBF3F}" type="datetime1">
              <a:rPr lang="en-GB" smtClean="0"/>
              <a:pPr/>
              <a:t>27/06/2019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445" y="692696"/>
            <a:ext cx="9793155" cy="648072"/>
          </a:xfrm>
        </p:spPr>
        <p:txBody>
          <a:bodyPr/>
          <a:lstStyle>
            <a:lvl1pPr>
              <a:defRPr sz="2400">
                <a:latin typeface="Arial Unicode MS" panose="020B0604020202020204"/>
                <a:ea typeface="Arial Unicode MS" panose="020B0604020202020204"/>
                <a:cs typeface="Arial Unicode MS" panose="020B060402020202020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defRPr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defRPr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defRPr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defRPr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B5F1633B-70AD-4324-BE33-568D1D4CD857}" type="datetime1">
              <a:rPr lang="en-US" smtClean="0">
                <a:solidFill>
                  <a:srgbClr val="595959"/>
                </a:solidFill>
              </a:rPr>
              <a:pPr defTabSz="914400">
                <a:defRPr/>
              </a:pPr>
              <a:t>6/27/2019</a:t>
            </a:fld>
            <a:endParaRPr lang="en-US">
              <a:solidFill>
                <a:srgbClr val="59595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68254" y="6375401"/>
            <a:ext cx="6243639" cy="366167"/>
          </a:xfrm>
        </p:spPr>
        <p:txBody>
          <a:bodyPr/>
          <a:lstStyle>
            <a:lvl1pPr>
              <a:defRPr>
                <a:ea typeface="Arial Unicode MS" panose="020B0604020202020204"/>
              </a:defRPr>
            </a:lvl1pPr>
          </a:lstStyle>
          <a:p>
            <a:pPr defTabSz="914400">
              <a:defRPr/>
            </a:pPr>
            <a:r>
              <a:rPr lang="el-GR">
                <a:solidFill>
                  <a:srgbClr val="595959"/>
                </a:solidFill>
              </a:rPr>
              <a:t>ΕΠ «Ανταγωνιστικότητα και Αειφόρος Ανάπτυξη»,</a:t>
            </a:r>
          </a:p>
          <a:p>
            <a:pPr defTabSz="914400">
              <a:defRPr/>
            </a:pPr>
            <a:r>
              <a:rPr lang="el-GR">
                <a:solidFill>
                  <a:srgbClr val="595959"/>
                </a:solidFill>
              </a:rPr>
              <a:t>Π.Π. 2017-2020</a:t>
            </a:r>
          </a:p>
          <a:p>
            <a:pPr defTabSz="914400">
              <a:defRPr/>
            </a:pPr>
            <a:endParaRPr lang="en-US" dirty="0">
              <a:solidFill>
                <a:srgbClr val="59595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A055E20F-9847-4D43-B149-DE63BC45E299}" type="slidenum">
              <a:rPr lang="en-US" smtClean="0">
                <a:solidFill>
                  <a:srgbClr val="595959"/>
                </a:solidFill>
              </a:rPr>
              <a:pPr defTabSz="914400">
                <a:defRPr/>
              </a:pPr>
              <a:t>‹#›</a:t>
            </a:fld>
            <a:endParaRPr lang="en-US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74099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D9903776-8834-4393-9035-D69DEED2B151}" type="datetime1">
              <a:rPr lang="en-US" smtClean="0">
                <a:solidFill>
                  <a:srgbClr val="595959"/>
                </a:solidFill>
              </a:rPr>
              <a:pPr defTabSz="914400">
                <a:defRPr/>
              </a:pPr>
              <a:t>6/27/2019</a:t>
            </a:fld>
            <a:endParaRPr lang="en-US">
              <a:solidFill>
                <a:srgbClr val="595959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 Unicode MS" panose="020B0604020202020204"/>
              </a:defRPr>
            </a:lvl1pPr>
          </a:lstStyle>
          <a:p>
            <a:pPr defTabSz="914400">
              <a:defRPr/>
            </a:pPr>
            <a:r>
              <a:rPr lang="el-GR">
                <a:solidFill>
                  <a:srgbClr val="595959"/>
                </a:solidFill>
              </a:rPr>
              <a:t>ΕΠ «Ανταγωνιστικότητα και Αειφόρος Ανάπτυξη», Π.Π. 2017-2020 </a:t>
            </a:r>
            <a:endParaRPr lang="el-GR" dirty="0">
              <a:solidFill>
                <a:srgbClr val="595959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34274DF6-D834-4E3F-B397-ED935E32AEC6}" type="slidenum">
              <a:rPr lang="en-US" smtClean="0">
                <a:solidFill>
                  <a:srgbClr val="595959"/>
                </a:solidFill>
              </a:rPr>
              <a:pPr defTabSz="914400">
                <a:defRPr/>
              </a:pPr>
              <a:t>‹#›</a:t>
            </a:fld>
            <a:endParaRPr lang="en-US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339115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7898" y="2641132"/>
            <a:ext cx="9812519" cy="247363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pPr defTabSz="914400"/>
            <a:fld id="{E5D3C915-9CC0-4602-9417-ED4E9C4C7E35}" type="datetime1">
              <a:rPr lang="en-US" smtClean="0">
                <a:solidFill>
                  <a:prstClr val="white"/>
                </a:solidFill>
              </a:rPr>
              <a:pPr defTabSz="914400"/>
              <a:t>6/27/2019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pPr defTabSz="914400"/>
            <a:r>
              <a:rPr lang="el-GR">
                <a:solidFill>
                  <a:prstClr val="white"/>
                </a:solidFill>
              </a:rPr>
              <a:t>ΕΠ «Ανταγωνιστικότητα και Αειφόρος Ανάπτυξη», Π.Π. 2017-2020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l-GR">
                <a:solidFill>
                  <a:schemeClr val="bg1"/>
                </a:solidFill>
              </a:defRPr>
            </a:lvl1pPr>
          </a:lstStyle>
          <a:p>
            <a:pPr defTabSz="914400"/>
            <a:fld id="{240D5ECE-8B49-45CD-BE81-EF81920D1969}" type="slidenum">
              <a:rPr lang="en-GB" smtClean="0">
                <a:solidFill>
                  <a:prstClr val="white"/>
                </a:solidFill>
              </a:rPr>
              <a:pPr defTabSz="914400"/>
              <a:t>‹#›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775200" y="1295401"/>
            <a:ext cx="6807200" cy="1240633"/>
          </a:xfrm>
        </p:spPr>
        <p:txBody>
          <a:bodyPr anchor="b">
            <a:normAutofit/>
          </a:bodyPr>
          <a:lstStyle>
            <a:lvl1pPr algn="r" eaLnBrk="1" latinLnBrk="0" hangingPunct="1">
              <a:buNone/>
              <a:defRPr kumimoji="0" lang="el-GR"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el-GR" dirty="0"/>
              <a:t>Στυλ κύριου υπότιτλου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792" y="4114800"/>
            <a:ext cx="9753600" cy="914400"/>
          </a:xfrm>
        </p:spPr>
        <p:txBody>
          <a:bodyPr anchor="b" anchorCtr="0">
            <a:normAutofit/>
          </a:bodyPr>
          <a:lstStyle>
            <a:lvl1pPr marL="0" indent="0" eaLnBrk="1" latinLnBrk="0" hangingPunct="1">
              <a:defRPr kumimoji="0" lang="el-GR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eaLnBrk="1" latinLnBrk="0" hangingPunct="1"/>
            <a:r>
              <a:rPr lang="en-US" dirty="0"/>
              <a:t>Click to edit Master title style</a:t>
            </a:r>
            <a:endParaRPr dirty="0"/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741" y="106689"/>
            <a:ext cx="7387940" cy="2429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0880" y="2653606"/>
            <a:ext cx="2082800" cy="2448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5" y="5208292"/>
            <a:ext cx="12004565" cy="1595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41791" y="106689"/>
            <a:ext cx="4411547" cy="242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8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79E1-4F24-4A7F-8508-578B27DCF6C4}" type="datetime1">
              <a:rPr lang="en-GB" smtClean="0"/>
              <a:pPr/>
              <a:t>27/06/2019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344D8-44F8-468F-9401-90F8FFF52E68}" type="datetime1">
              <a:rPr lang="en-GB" smtClean="0"/>
              <a:pPr/>
              <a:t>27/06/2019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BDA8-35FC-4F3E-A116-821B0097BCFF}" type="datetime1">
              <a:rPr lang="en-GB" smtClean="0"/>
              <a:pPr/>
              <a:t>27/06/2019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682CB-ADCA-4B4E-BCEE-EA3F9C0BFF3A}" type="datetime1">
              <a:rPr lang="en-GB" smtClean="0"/>
              <a:pPr/>
              <a:t>27/06/2019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26F0-B95F-428A-A828-1C834C500B4C}" type="datetime1">
              <a:rPr lang="en-GB" smtClean="0"/>
              <a:pPr/>
              <a:t>27/06/2019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B1A19-E989-4B8D-92D4-EE28E6FA4658}" type="datetime1">
              <a:rPr lang="en-GB" smtClean="0"/>
              <a:pPr/>
              <a:t>27/06/2019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1629-745D-4820-A3B0-7B1D0D5FB84E}" type="datetime1">
              <a:rPr lang="en-GB" smtClean="0"/>
              <a:pPr/>
              <a:t>27/06/2019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C5714-465B-4301-8860-0704CD7B6F52}" type="datetime1">
              <a:rPr lang="en-GB" smtClean="0"/>
              <a:pPr/>
              <a:t>27/06/2019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emf"/><Relationship Id="rId4" Type="http://schemas.openxmlformats.org/officeDocument/2006/relationships/theme" Target="../theme/theme2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C023D-F9A0-4E37-806C-68757A8A201B}" type="datetime1">
              <a:rPr lang="en-GB" smtClean="0"/>
              <a:pPr/>
              <a:t>27/06/2019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EB424-7BC2-4C2B-8BFB-7A9A3982243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white">
          <a:xfrm>
            <a:off x="0" y="0"/>
            <a:ext cx="12192000" cy="6926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 Antiqua"/>
              <a:ea typeface="+mn-ea"/>
              <a:cs typeface="+mn-cs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1103445" y="725116"/>
            <a:ext cx="10081120" cy="54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03445" y="1340768"/>
            <a:ext cx="10081120" cy="483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91449" y="6375400"/>
            <a:ext cx="1481139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defTabSz="914400">
              <a:defRPr/>
            </a:pPr>
            <a:fld id="{14D2A200-F76C-4BF1-AFE6-D73CEE74D186}" type="datetime1">
              <a:rPr lang="en-US" smtClean="0">
                <a:solidFill>
                  <a:srgbClr val="595959"/>
                </a:solidFill>
              </a:rPr>
              <a:pPr defTabSz="914400">
                <a:defRPr/>
              </a:pPr>
              <a:t>6/27/2019</a:t>
            </a:fld>
            <a:endParaRPr lang="en-US">
              <a:solidFill>
                <a:srgbClr val="59595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39750" y="6127954"/>
            <a:ext cx="4512501" cy="7695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1"/>
                </a:solidFill>
                <a:latin typeface="+mn-lt"/>
                <a:ea typeface="Arial Unicode MS" panose="020B0604020202020204"/>
              </a:defRPr>
            </a:lvl1pPr>
          </a:lstStyle>
          <a:p>
            <a:pPr defTabSz="914400">
              <a:defRPr/>
            </a:pPr>
            <a:r>
              <a:rPr lang="el-GR">
                <a:solidFill>
                  <a:srgbClr val="595959"/>
                </a:solidFill>
              </a:rPr>
              <a:t>ΕΠ «Ανταγωνιστικότητα και Αειφόρος Ανάπτυξη», Π.Π. 2017-2020 </a:t>
            </a:r>
            <a:endParaRPr lang="el-GR" sz="1100" dirty="0">
              <a:solidFill>
                <a:srgbClr val="59595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5000" y="6375400"/>
            <a:ext cx="1371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defTabSz="914400">
              <a:defRPr/>
            </a:pPr>
            <a:fld id="{B772FFEB-2661-49B2-A1A2-4E12F069BF40}" type="slidenum">
              <a:rPr lang="en-US" smtClean="0">
                <a:solidFill>
                  <a:srgbClr val="595959"/>
                </a:solidFill>
              </a:rPr>
              <a:pPr defTabSz="914400">
                <a:defRPr/>
              </a:pPr>
              <a:t>‹#›</a:t>
            </a:fld>
            <a:endParaRPr lang="en-US">
              <a:solidFill>
                <a:srgbClr val="595959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" y="0"/>
            <a:ext cx="12190347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"/>
          <p:cNvPicPr/>
          <p:nvPr userDrawn="1"/>
        </p:nvPicPr>
        <p:blipFill>
          <a:blip r:embed="rId6" cstate="print"/>
          <a:srcRect/>
          <a:stretch>
            <a:fillRect/>
          </a:stretch>
        </p:blipFill>
        <p:spPr>
          <a:xfrm>
            <a:off x="1391478" y="6166352"/>
            <a:ext cx="2088121" cy="665959"/>
          </a:xfrm>
          <a:prstGeom prst="rect">
            <a:avLst/>
          </a:prstGeom>
        </p:spPr>
      </p:pic>
      <p:pic>
        <p:nvPicPr>
          <p:cNvPr id="16" name="Picture"/>
          <p:cNvPicPr/>
          <p:nvPr userDrawn="1"/>
        </p:nvPicPr>
        <p:blipFill>
          <a:blip r:embed="rId7" cstate="print"/>
          <a:srcRect/>
          <a:stretch>
            <a:fillRect/>
          </a:stretch>
        </p:blipFill>
        <p:spPr>
          <a:xfrm>
            <a:off x="8568164" y="6172201"/>
            <a:ext cx="1241253" cy="665957"/>
          </a:xfrm>
          <a:prstGeom prst="rect">
            <a:avLst/>
          </a:prstGeom>
        </p:spPr>
      </p:pic>
      <p:pic>
        <p:nvPicPr>
          <p:cNvPr id="17" name="Picture"/>
          <p:cNvPicPr/>
          <p:nvPr userDrawn="1"/>
        </p:nvPicPr>
        <p:blipFill>
          <a:blip r:embed="rId8" cstate="print"/>
          <a:srcRect/>
          <a:stretch>
            <a:fillRect/>
          </a:stretch>
        </p:blipFill>
        <p:spPr>
          <a:xfrm>
            <a:off x="1654" y="6192040"/>
            <a:ext cx="1581845" cy="665960"/>
          </a:xfrm>
          <a:prstGeom prst="rect">
            <a:avLst/>
          </a:prstGeom>
        </p:spPr>
      </p:pic>
      <p:pic>
        <p:nvPicPr>
          <p:cNvPr id="18" name="Εικόνα 22" descr="long_gr"/>
          <p:cNvPicPr/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678038" y="6257296"/>
            <a:ext cx="2513961" cy="484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351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ransition spd="med">
    <p:fade/>
  </p:transition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 Unicode MS" panose="020B0604020202020204" pitchFamily="34" charset="-128"/>
          <a:ea typeface="Arial Unicode MS" panose="020B0604020202020204" pitchFamily="34" charset="-128"/>
          <a:cs typeface="Arial Unicode MS" panose="020B0604020202020204" pitchFamily="34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Book Antiqua" panose="02040602050305030304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Book Antiqua" panose="02040602050305030304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Book Antiqua" panose="02040602050305030304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Book Antiqua" panose="02040602050305030304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Book Antiqua" panose="02040602050305030304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Book Antiqua" panose="02040602050305030304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Book Antiqua" panose="02040602050305030304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Book Antiqua" panose="02040602050305030304" pitchFamily="18" charset="0"/>
        </a:defRPr>
      </a:lvl9pPr>
    </p:titleStyle>
    <p:bodyStyle>
      <a:lvl1pPr marL="273050" indent="-27305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Arial Unicode MS" panose="020B0604020202020204"/>
          <a:cs typeface="+mn-cs"/>
        </a:defRPr>
      </a:lvl1pPr>
      <a:lvl2pPr marL="547688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Arial Unicode MS" panose="020B0604020202020204"/>
          <a:cs typeface="+mn-cs"/>
        </a:defRPr>
      </a:lvl2pPr>
      <a:lvl3pPr marL="822325" indent="-228600" algn="l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Arial Unicode MS" panose="020B0604020202020204"/>
          <a:cs typeface="+mn-cs"/>
        </a:defRPr>
      </a:lvl3pPr>
      <a:lvl4pPr marL="1096963" indent="-228600" algn="l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Arial Unicode MS" panose="020B0604020202020204"/>
          <a:cs typeface="+mn-cs"/>
        </a:defRPr>
      </a:lvl4pPr>
      <a:lvl5pPr marL="1325563" indent="-228600" algn="l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Arial Unicode MS" panose="020B0604020202020204"/>
          <a:cs typeface="+mn-cs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l-GR" sz="2400" b="0">
                <a:solidFill>
                  <a:srgbClr val="7BCF27"/>
                </a:solidFill>
                <a:latin typeface="Calibri" pitchFamily="34" charset="0"/>
              </a:rPr>
              <a:t>εισαγωγή στο</a:t>
            </a:r>
            <a:r>
              <a:rPr lang="el-GR" sz="2400" b="0">
                <a:solidFill>
                  <a:srgbClr val="262626"/>
                </a:solidFill>
              </a:rPr>
              <a:t/>
            </a:r>
            <a:br>
              <a:rPr lang="el-GR" sz="2400" b="0">
                <a:solidFill>
                  <a:srgbClr val="262626"/>
                </a:solidFill>
              </a:rPr>
            </a:br>
            <a:r>
              <a:rPr lang="el-GR" sz="5600" b="0">
                <a:solidFill>
                  <a:prstClr val="white"/>
                </a:solidFill>
              </a:rPr>
              <a:t>POWERPOINT 2010</a:t>
            </a:r>
            <a:endParaRPr lang="el-GR" sz="5600" b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9895392" cy="245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34563" y="2876164"/>
            <a:ext cx="796927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/>
            <a:r>
              <a:rPr lang="el-GR" sz="2400" b="1" dirty="0">
                <a:solidFill>
                  <a:srgbClr val="50B4F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Πρόοδος Υλοποίησης Επιχειρησιακού Προγράμματος «Ανταγωνιστικότητα και Αειφόρος Ανάπτυξη»</a:t>
            </a:r>
            <a:br>
              <a:rPr lang="el-GR" sz="2400" b="1" dirty="0">
                <a:solidFill>
                  <a:srgbClr val="50B4F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</a:br>
            <a:r>
              <a:rPr lang="el-GR" sz="2400" b="1" dirty="0">
                <a:solidFill>
                  <a:srgbClr val="50B4F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2014 – 2020</a:t>
            </a:r>
            <a:br>
              <a:rPr lang="el-GR" sz="2400" b="1" dirty="0">
                <a:solidFill>
                  <a:srgbClr val="50B4F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</a:br>
            <a:endParaRPr lang="en-US" sz="2400" b="1" dirty="0">
              <a:solidFill>
                <a:srgbClr val="50B4F2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 algn="r" defTabSz="914400"/>
            <a:r>
              <a:rPr lang="el-GR" sz="1600" b="1" dirty="0">
                <a:solidFill>
                  <a:srgbClr val="50B4F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ΕΠΙΤΡΟΠΗ ΠΑΡΑΚΟΛΟΥΘΗΣΗΣ</a:t>
            </a:r>
          </a:p>
          <a:p>
            <a:pPr algn="r" defTabSz="914400"/>
            <a:r>
              <a:rPr lang="el-GR" sz="1600" b="1" dirty="0">
                <a:solidFill>
                  <a:srgbClr val="50B4F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Λευκωσία, </a:t>
            </a:r>
            <a:r>
              <a:rPr lang="en-US" sz="1600" b="1" dirty="0" smtClean="0">
                <a:solidFill>
                  <a:srgbClr val="50B4F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26 </a:t>
            </a:r>
            <a:r>
              <a:rPr lang="el-GR" sz="1600" b="1" dirty="0" smtClean="0">
                <a:solidFill>
                  <a:srgbClr val="50B4F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Ιουνίου 2019</a:t>
            </a:r>
            <a:endParaRPr lang="el-GR" sz="1600" b="1" dirty="0">
              <a:solidFill>
                <a:srgbClr val="50B4F2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 algn="r" defTabSz="914400"/>
            <a:endParaRPr lang="el-GR" b="1" dirty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1146" y="5418858"/>
            <a:ext cx="8535140" cy="21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4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11014" y="368861"/>
            <a:ext cx="11828585" cy="1325563"/>
          </a:xfrm>
        </p:spPr>
        <p:txBody>
          <a:bodyPr>
            <a:normAutofit fontScale="90000"/>
          </a:bodyPr>
          <a:lstStyle/>
          <a:p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2</a:t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Προώθηση Χρήσης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Τεχνολογιών Πληροφορίας και Επικοινωνιών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l-GR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€64,1 εκ.</a:t>
            </a:r>
            <a:r>
              <a:rPr lang="en-US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en-GB" sz="31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64029" y="1875692"/>
            <a:ext cx="10972800" cy="4446418"/>
          </a:xfrm>
        </p:spPr>
        <p:txBody>
          <a:bodyPr>
            <a:normAutofit fontScale="92500"/>
          </a:bodyPr>
          <a:lstStyle/>
          <a:p>
            <a:r>
              <a:rPr lang="el-GR" sz="3000" dirty="0"/>
              <a:t>Προϋπολογισμός Ενταγμένων Έργων 	</a:t>
            </a:r>
            <a:r>
              <a:rPr lang="el-GR" sz="3000" dirty="0" smtClean="0"/>
              <a:t>€61,3εκ</a:t>
            </a:r>
            <a:r>
              <a:rPr lang="el-GR" sz="3000" dirty="0"/>
              <a:t>. </a:t>
            </a:r>
            <a:r>
              <a:rPr lang="en-US" sz="3000" dirty="0" smtClean="0"/>
              <a:t>(</a:t>
            </a:r>
            <a:r>
              <a:rPr lang="el-GR" sz="3000" dirty="0" smtClean="0"/>
              <a:t>95,6%</a:t>
            </a:r>
            <a:r>
              <a:rPr lang="en-US" sz="3000" dirty="0"/>
              <a:t>)</a:t>
            </a:r>
            <a:endParaRPr lang="el-GR" sz="3000" dirty="0"/>
          </a:p>
          <a:p>
            <a:r>
              <a:rPr lang="el-GR" sz="3000" dirty="0"/>
              <a:t>Δαπάνες Έργων				 	</a:t>
            </a:r>
            <a:r>
              <a:rPr lang="el-GR" sz="3000" dirty="0" smtClean="0"/>
              <a:t>€12,8εκ</a:t>
            </a:r>
            <a:r>
              <a:rPr lang="el-GR" sz="3000" dirty="0"/>
              <a:t>. </a:t>
            </a:r>
            <a:r>
              <a:rPr lang="en-US" sz="3000" dirty="0" smtClean="0"/>
              <a:t>(</a:t>
            </a:r>
            <a:r>
              <a:rPr lang="el-GR" sz="3000" dirty="0" smtClean="0"/>
              <a:t>20,0%</a:t>
            </a:r>
            <a:r>
              <a:rPr lang="en-US" sz="3000" dirty="0"/>
              <a:t>)</a:t>
            </a:r>
            <a:endParaRPr lang="el-GR" sz="3000" dirty="0"/>
          </a:p>
          <a:p>
            <a:r>
              <a:rPr lang="el-GR" sz="3000" dirty="0"/>
              <a:t>Αιτήσεις Πληρωμών Έργων 			</a:t>
            </a:r>
            <a:r>
              <a:rPr lang="el-GR" sz="3000" dirty="0" smtClean="0"/>
              <a:t>€11,9εκ</a:t>
            </a:r>
            <a:r>
              <a:rPr lang="el-GR" sz="3000" dirty="0"/>
              <a:t>. </a:t>
            </a:r>
            <a:r>
              <a:rPr lang="en-US" sz="3000" dirty="0" smtClean="0"/>
              <a:t>(</a:t>
            </a:r>
            <a:r>
              <a:rPr lang="el-GR" sz="3000" dirty="0" smtClean="0"/>
              <a:t>18,6%</a:t>
            </a:r>
            <a:r>
              <a:rPr lang="en-US" sz="3000" dirty="0"/>
              <a:t>)</a:t>
            </a:r>
          </a:p>
          <a:p>
            <a:pPr marL="0" indent="0">
              <a:buNone/>
            </a:pPr>
            <a:endParaRPr lang="el-GR" sz="3000" dirty="0"/>
          </a:p>
          <a:p>
            <a:r>
              <a:rPr lang="el-GR" sz="3000" b="1" u="sng" dirty="0"/>
              <a:t>Ενταγμένα Έργα (Ενδεικτικά)</a:t>
            </a:r>
          </a:p>
          <a:p>
            <a:pPr lvl="1"/>
            <a:r>
              <a:rPr lang="el-GR" sz="2200" i="1" dirty="0"/>
              <a:t>Ανάπτυξη Συστήματος Πληροφορικής για την εισαγωγή και υποστήριξη του ΓΕΣΥ</a:t>
            </a:r>
          </a:p>
          <a:p>
            <a:pPr lvl="1">
              <a:defRPr/>
            </a:pPr>
            <a:r>
              <a:rPr lang="el-GR" sz="2200" i="1" dirty="0"/>
              <a:t>Ολοκληρωμένο Πληροφοριακό Σύστημα του Τμήματος Πολεοδομίας και Οικήσεως</a:t>
            </a:r>
          </a:p>
          <a:p>
            <a:pPr lvl="1">
              <a:defRPr/>
            </a:pPr>
            <a:r>
              <a:rPr lang="el-GR" sz="2200" i="1" dirty="0"/>
              <a:t>Αναβάθμιση του Συστήματος Πληροφοριών Γης </a:t>
            </a:r>
            <a:r>
              <a:rPr lang="el-GR" sz="2200" i="1" dirty="0" smtClean="0"/>
              <a:t>του </a:t>
            </a:r>
            <a:r>
              <a:rPr lang="el-GR" sz="2200" i="1" dirty="0"/>
              <a:t>Τμήματος Κτηματολογίου και Χωρομετρίας</a:t>
            </a:r>
          </a:p>
          <a:p>
            <a:pPr lvl="1">
              <a:defRPr/>
            </a:pPr>
            <a:r>
              <a:rPr lang="el-GR" sz="2200" i="1" dirty="0"/>
              <a:t>Δομημένη καλωδίωση και ασύρματη δικτύωση στις σχολικές μονάδες Μέσης Εκπαίδευσης</a:t>
            </a:r>
          </a:p>
          <a:p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98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17367" y="415754"/>
            <a:ext cx="12209367" cy="1325563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</a:t>
            </a:r>
            <a:r>
              <a:rPr lang="en-GB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Προσαρμογή στην Κλιματική Αλλαγή και Διατήρηση του Περιβάλλοντος </a:t>
            </a:r>
            <a:endParaRPr lang="en-GB" sz="3600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31327"/>
            <a:ext cx="7293429" cy="43266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30686" y="2531327"/>
            <a:ext cx="6161314" cy="432643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02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="" xmlns:a16="http://schemas.microsoft.com/office/drawing/2014/main" id="{382A53BC-3A64-4E19-BB67-46013586A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3930"/>
            <a:ext cx="12192000" cy="1143000"/>
          </a:xfrm>
        </p:spPr>
        <p:txBody>
          <a:bodyPr>
            <a:normAutofit fontScale="90000"/>
          </a:bodyPr>
          <a:lstStyle/>
          <a:p>
            <a:r>
              <a:rPr lang="el-GR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3</a:t>
            </a:r>
            <a:br>
              <a:rPr lang="el-GR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Προσαρμογή στην Κλιματική Αλλαγή και Διατήρηση του Περιβάλλοντος</a:t>
            </a:r>
            <a:r>
              <a:rPr lang="en-US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l-GR" sz="2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€30,4 εκ.</a:t>
            </a:r>
            <a:r>
              <a:rPr lang="en-US" sz="2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l-GR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GB" sz="3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664029" y="1796147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2800" dirty="0"/>
              <a:t>Προϋπολογισμός Ενταγμένων Έργων 	€</a:t>
            </a:r>
            <a:r>
              <a:rPr lang="el-GR" sz="2800" dirty="0" smtClean="0"/>
              <a:t>32,3 </a:t>
            </a:r>
            <a:r>
              <a:rPr lang="el-GR" sz="2800" dirty="0"/>
              <a:t>εκ. </a:t>
            </a:r>
            <a:r>
              <a:rPr lang="en-US" sz="2800" dirty="0"/>
              <a:t>(</a:t>
            </a:r>
            <a:r>
              <a:rPr lang="el-GR" sz="2800" dirty="0" smtClean="0"/>
              <a:t>106,3%</a:t>
            </a:r>
            <a:r>
              <a:rPr lang="en-US" sz="2800" dirty="0"/>
              <a:t>)</a:t>
            </a:r>
            <a:endParaRPr lang="el-GR" sz="2800" dirty="0"/>
          </a:p>
          <a:p>
            <a:r>
              <a:rPr lang="el-GR" sz="2800" dirty="0"/>
              <a:t>Δαπάνες Έργων				 	</a:t>
            </a:r>
            <a:r>
              <a:rPr lang="el-GR" sz="2800" dirty="0" smtClean="0"/>
              <a:t>€23,5εκ</a:t>
            </a:r>
            <a:r>
              <a:rPr lang="el-GR" sz="2800" dirty="0"/>
              <a:t>. </a:t>
            </a:r>
            <a:r>
              <a:rPr lang="en-US" sz="2800" dirty="0" smtClean="0"/>
              <a:t>(</a:t>
            </a:r>
            <a:r>
              <a:rPr lang="el-GR" sz="2800" dirty="0" smtClean="0"/>
              <a:t>77,3%</a:t>
            </a:r>
            <a:r>
              <a:rPr lang="en-US" sz="2800" dirty="0"/>
              <a:t>)</a:t>
            </a:r>
            <a:endParaRPr lang="el-GR" sz="2800" dirty="0"/>
          </a:p>
          <a:p>
            <a:r>
              <a:rPr lang="el-GR" sz="2800" dirty="0"/>
              <a:t>Αιτήσεις Πληρωμών Έργων 			</a:t>
            </a:r>
            <a:r>
              <a:rPr lang="el-GR" sz="2800" dirty="0" smtClean="0"/>
              <a:t>€19,9εκ</a:t>
            </a:r>
            <a:r>
              <a:rPr lang="el-GR" sz="2800" dirty="0"/>
              <a:t>.</a:t>
            </a:r>
            <a:r>
              <a:rPr lang="en-US" sz="2800" dirty="0"/>
              <a:t> </a:t>
            </a:r>
            <a:r>
              <a:rPr lang="en-US" sz="2800" dirty="0" smtClean="0"/>
              <a:t>(</a:t>
            </a:r>
            <a:r>
              <a:rPr lang="el-GR" sz="2800" dirty="0" smtClean="0"/>
              <a:t>65,5%</a:t>
            </a:r>
            <a:r>
              <a:rPr lang="en-US" sz="2800" dirty="0"/>
              <a:t>)</a:t>
            </a:r>
            <a:endParaRPr lang="el-GR" sz="2800" dirty="0"/>
          </a:p>
          <a:p>
            <a:endParaRPr lang="en-US" sz="2800" b="1" u="sng" dirty="0"/>
          </a:p>
          <a:p>
            <a:r>
              <a:rPr lang="el-GR" sz="2800" b="1" u="sng" dirty="0"/>
              <a:t>Ενταγμένα Έργα (Ενδεικτικά)</a:t>
            </a:r>
          </a:p>
          <a:p>
            <a:pPr lvl="1"/>
            <a:r>
              <a:rPr lang="el-GR" sz="2000" i="1" dirty="0">
                <a:latin typeface="+mj-lt"/>
              </a:rPr>
              <a:t>Ενοποίηση Αρχαιολογικών Χώρων </a:t>
            </a:r>
            <a:r>
              <a:rPr lang="el-GR" sz="2000" i="1" dirty="0" smtClean="0">
                <a:latin typeface="+mj-lt"/>
              </a:rPr>
              <a:t>Κάτω </a:t>
            </a:r>
            <a:r>
              <a:rPr lang="el-GR" sz="2000" i="1" dirty="0">
                <a:latin typeface="+mj-lt"/>
              </a:rPr>
              <a:t>Πάφου</a:t>
            </a:r>
          </a:p>
          <a:p>
            <a:pPr lvl="1">
              <a:defRPr/>
            </a:pPr>
            <a:r>
              <a:rPr lang="el-GR" sz="2000" i="1" dirty="0">
                <a:latin typeface="+mj-lt"/>
              </a:rPr>
              <a:t>Ανακατασκευή Δημοτικού Θεάτρου Λευκωσίας</a:t>
            </a:r>
          </a:p>
          <a:p>
            <a:pPr lvl="1">
              <a:defRPr/>
            </a:pPr>
            <a:r>
              <a:rPr lang="el-GR" sz="2000" i="1" dirty="0">
                <a:latin typeface="+mj-lt"/>
              </a:rPr>
              <a:t>Κατασκευή Κυματοθραυστών </a:t>
            </a:r>
            <a:r>
              <a:rPr lang="el-GR" sz="1900" i="1" dirty="0">
                <a:latin typeface="+mj-lt"/>
              </a:rPr>
              <a:t>(</a:t>
            </a:r>
            <a:r>
              <a:rPr lang="el-GR" sz="1900" i="1" dirty="0" smtClean="0">
                <a:latin typeface="+mj-lt"/>
              </a:rPr>
              <a:t>Πόλις </a:t>
            </a:r>
            <a:r>
              <a:rPr lang="el-GR" sz="1900" i="1" dirty="0" err="1">
                <a:latin typeface="+mj-lt"/>
              </a:rPr>
              <a:t>Χρυσοχούς</a:t>
            </a:r>
            <a:r>
              <a:rPr lang="el-GR" sz="1900" i="1" dirty="0">
                <a:latin typeface="+mj-lt"/>
              </a:rPr>
              <a:t>, Λάρνακα, </a:t>
            </a:r>
            <a:r>
              <a:rPr lang="el-GR" sz="1900" i="1" dirty="0" err="1">
                <a:latin typeface="+mj-lt"/>
              </a:rPr>
              <a:t>Γεροσκήπου</a:t>
            </a:r>
            <a:r>
              <a:rPr lang="el-GR" sz="1900" i="1" dirty="0">
                <a:latin typeface="+mj-lt"/>
              </a:rPr>
              <a:t>, </a:t>
            </a:r>
            <a:r>
              <a:rPr lang="el-GR" sz="1900" i="1" dirty="0" smtClean="0">
                <a:latin typeface="+mj-lt"/>
              </a:rPr>
              <a:t>Περβόλια, </a:t>
            </a:r>
            <a:r>
              <a:rPr lang="el-GR" sz="1900" i="1" smtClean="0">
                <a:latin typeface="+mj-lt"/>
              </a:rPr>
              <a:t>Γερμασόγεια</a:t>
            </a:r>
            <a:r>
              <a:rPr lang="el-GR" sz="2000" i="1" dirty="0" smtClean="0">
                <a:latin typeface="+mj-lt"/>
              </a:rPr>
              <a:t>)</a:t>
            </a:r>
            <a:endParaRPr lang="el-GR" sz="2000" i="1" dirty="0">
              <a:latin typeface="+mj-lt"/>
            </a:endParaRPr>
          </a:p>
          <a:p>
            <a:pPr lvl="1">
              <a:defRPr/>
            </a:pPr>
            <a:r>
              <a:rPr lang="el-GR" sz="2000" i="1" dirty="0">
                <a:latin typeface="+mj-lt"/>
              </a:rPr>
              <a:t>Διαχείριση περιοχών του Δικτύου NATURA 2000 – Ακάμας</a:t>
            </a:r>
          </a:p>
          <a:p>
            <a:endParaRPr lang="en-GB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25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40837" y="321968"/>
            <a:ext cx="11503378" cy="1325563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</a:t>
            </a:r>
            <a:r>
              <a:rPr lang="en-GB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4 </a:t>
            </a: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Διαχείριση Στερεών Αποβλήτων και Υδάτινων Πόρων </a:t>
            </a:r>
            <a:endParaRPr lang="en-GB" sz="3600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69403"/>
            <a:ext cx="6732896" cy="448859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2369402"/>
            <a:ext cx="6400800" cy="448859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672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="" xmlns:a16="http://schemas.microsoft.com/office/drawing/2014/main" id="{D646BC4A-3AF5-44CA-A813-F6BE268E6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5653"/>
            <a:ext cx="12074768" cy="1143000"/>
          </a:xfrm>
        </p:spPr>
        <p:txBody>
          <a:bodyPr>
            <a:noAutofit/>
          </a:bodyPr>
          <a:lstStyle/>
          <a:p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4 </a:t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Διαχείριση Στερεών Αποβλήτων και Υδάτινων Πόρων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l-G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€163,9 εκ.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l-G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GB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8570" y="2007551"/>
            <a:ext cx="1041762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2800" dirty="0"/>
              <a:t>Προϋπολογισμός Ενταγμένων Έργων 	</a:t>
            </a:r>
            <a:r>
              <a:rPr lang="en-US" sz="2800" dirty="0"/>
              <a:t>   	</a:t>
            </a:r>
            <a:r>
              <a:rPr lang="el-GR" sz="2800" dirty="0" smtClean="0"/>
              <a:t>€120,8εκ</a:t>
            </a:r>
            <a:r>
              <a:rPr lang="el-GR" sz="2800" dirty="0"/>
              <a:t>. </a:t>
            </a:r>
            <a:r>
              <a:rPr lang="en-US" sz="2800" dirty="0" smtClean="0"/>
              <a:t>(</a:t>
            </a:r>
            <a:r>
              <a:rPr lang="el-GR" sz="2800" dirty="0" smtClean="0"/>
              <a:t>73,7%</a:t>
            </a:r>
            <a:r>
              <a:rPr lang="en-US" sz="2800" dirty="0"/>
              <a:t>)</a:t>
            </a:r>
            <a:endParaRPr lang="el-G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2800" dirty="0"/>
              <a:t>Δαπάνες Έργων				 </a:t>
            </a:r>
            <a:r>
              <a:rPr lang="en-US" sz="2800" dirty="0"/>
              <a:t>                        	</a:t>
            </a:r>
            <a:r>
              <a:rPr lang="el-GR" sz="2800" dirty="0"/>
              <a:t>€</a:t>
            </a:r>
            <a:r>
              <a:rPr lang="el-GR" sz="2800" dirty="0" smtClean="0"/>
              <a:t>31,3εκ</a:t>
            </a:r>
            <a:r>
              <a:rPr lang="el-GR" sz="2800" dirty="0"/>
              <a:t>. </a:t>
            </a:r>
            <a:r>
              <a:rPr lang="el-GR" sz="2800" dirty="0" smtClean="0"/>
              <a:t>  </a:t>
            </a:r>
            <a:r>
              <a:rPr lang="en-US" sz="2800" dirty="0" smtClean="0"/>
              <a:t>(</a:t>
            </a:r>
            <a:r>
              <a:rPr lang="el-GR" sz="2800" dirty="0" smtClean="0"/>
              <a:t>19,1%</a:t>
            </a:r>
            <a:r>
              <a:rPr lang="en-US" sz="2800" dirty="0"/>
              <a:t>)</a:t>
            </a:r>
            <a:endParaRPr lang="el-G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2800" dirty="0"/>
              <a:t>Αιτήσεις Πληρωμών Έργων 		</a:t>
            </a:r>
            <a:r>
              <a:rPr lang="en-US" sz="2800" dirty="0"/>
              <a:t>             	</a:t>
            </a:r>
            <a:r>
              <a:rPr lang="el-GR" sz="2800" dirty="0" smtClean="0"/>
              <a:t>€31,3εκ</a:t>
            </a:r>
            <a:r>
              <a:rPr lang="el-GR" sz="2800" dirty="0"/>
              <a:t>. </a:t>
            </a:r>
            <a:r>
              <a:rPr lang="el-GR" sz="2800" dirty="0" smtClean="0"/>
              <a:t>  </a:t>
            </a:r>
            <a:r>
              <a:rPr lang="en-US" sz="2800" dirty="0" smtClean="0"/>
              <a:t>(</a:t>
            </a:r>
            <a:r>
              <a:rPr lang="el-GR" sz="2800" dirty="0" smtClean="0"/>
              <a:t>19,1%</a:t>
            </a:r>
            <a:r>
              <a:rPr lang="en-US" sz="2800" dirty="0" smtClean="0"/>
              <a:t>)</a:t>
            </a:r>
            <a:endParaRPr lang="el-G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l-G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l-G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2800" b="1" u="sng" dirty="0" smtClean="0"/>
              <a:t>Ενταγμένα </a:t>
            </a:r>
            <a:r>
              <a:rPr lang="el-GR" sz="2800" b="1" u="sng" dirty="0"/>
              <a:t>Έργα (Ενδεικτικά)</a:t>
            </a:r>
          </a:p>
          <a:p>
            <a:pPr marL="800100" lvl="1" indent="-342900">
              <a:buFontTx/>
              <a:buChar char="-"/>
            </a:pPr>
            <a:r>
              <a:rPr lang="el-GR" sz="2000" i="1" dirty="0"/>
              <a:t>Αποχετευτικό </a:t>
            </a:r>
            <a:r>
              <a:rPr lang="el-GR" sz="2000" i="1" dirty="0" err="1"/>
              <a:t>Αθηένου</a:t>
            </a:r>
            <a:r>
              <a:rPr lang="el-GR" sz="2000" i="1" dirty="0"/>
              <a:t> - Φάση Β’</a:t>
            </a:r>
            <a:endParaRPr lang="en-US" sz="2000" i="1" dirty="0"/>
          </a:p>
          <a:p>
            <a:pPr marL="800100" lvl="1" indent="-342900">
              <a:buFontTx/>
              <a:buChar char="-"/>
            </a:pPr>
            <a:r>
              <a:rPr lang="el-GR" sz="2000" i="1" dirty="0"/>
              <a:t>Δημιουργία Μονάδας Ολοκληρωμένης Διαχείρισης Στερεών Αποβλήτων Λεμεσού, Φάση Β΄</a:t>
            </a:r>
            <a:endParaRPr lang="en-US" sz="2000" i="1" dirty="0"/>
          </a:p>
          <a:p>
            <a:pPr marL="800100" lvl="1" indent="-342900">
              <a:buFontTx/>
              <a:buChar char="-"/>
            </a:pPr>
            <a:r>
              <a:rPr lang="el-GR" sz="2000" i="1" dirty="0"/>
              <a:t>Δημιουργία Πράσινων Σημείων Λεμεσού και Αλάμπρας</a:t>
            </a:r>
          </a:p>
          <a:p>
            <a:pPr marL="800100" lvl="1" indent="-342900">
              <a:buFontTx/>
              <a:buChar char="-"/>
            </a:pPr>
            <a:r>
              <a:rPr lang="el-GR" sz="2000" i="1" dirty="0"/>
              <a:t>Πρόγραμμα Χωριστής Συλλογής Οικιακών Αποβλήτων (Λάρνακα – </a:t>
            </a:r>
            <a:r>
              <a:rPr lang="el-GR" sz="2000" i="1" dirty="0" err="1"/>
              <a:t>Αμμοχώστος</a:t>
            </a:r>
            <a:r>
              <a:rPr lang="el-GR" sz="2000" i="1" dirty="0" smtClean="0"/>
              <a:t>)</a:t>
            </a:r>
          </a:p>
          <a:p>
            <a:pPr marL="800100" lvl="1" indent="-342900">
              <a:buFontTx/>
              <a:buChar char="-"/>
            </a:pPr>
            <a:r>
              <a:rPr lang="el-GR" sz="2000" i="1" dirty="0" smtClean="0"/>
              <a:t>Αποκατάσταση ΧΑΔΑ Λευκωσίας και Λεμεσού</a:t>
            </a:r>
            <a:endParaRPr lang="el-GR" sz="2000" i="1" dirty="0"/>
          </a:p>
          <a:p>
            <a:pPr marL="800100" lvl="1" indent="-342900">
              <a:buFontTx/>
              <a:buChar char="-"/>
            </a:pPr>
            <a:endParaRPr lang="el-GR" sz="2000" i="1" dirty="0"/>
          </a:p>
          <a:p>
            <a:pPr lvl="1"/>
            <a:endParaRPr lang="el-GR" sz="2000" i="1" dirty="0"/>
          </a:p>
          <a:p>
            <a:pPr lvl="1"/>
            <a:endParaRPr lang="el-GR" sz="2200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07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0971B5AD-3567-421F-A2FD-956889D08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3709"/>
            <a:ext cx="12191999" cy="1325563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5</a:t>
            </a:r>
            <a:r>
              <a:rPr lang="en-GB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Προώθηση Βιώσιμων Μεταφορών και Μείωση Εκπομπών Διοξειδίου του Άνθρακα </a:t>
            </a:r>
            <a:endParaRPr lang="en-GB" sz="3600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36831"/>
            <a:ext cx="6851343" cy="46211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62261" y="2236831"/>
            <a:ext cx="6229738" cy="4621169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74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="" xmlns:a16="http://schemas.microsoft.com/office/drawing/2014/main" id="{382A53BC-3A64-4E19-BB67-46013586A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79438"/>
            <a:ext cx="10972800" cy="1420586"/>
          </a:xfrm>
        </p:spPr>
        <p:txBody>
          <a:bodyPr>
            <a:normAutofit fontScale="90000"/>
          </a:bodyPr>
          <a:lstStyle/>
          <a:p>
            <a:r>
              <a:rPr lang="el-GR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5 </a:t>
            </a:r>
            <a:br>
              <a:rPr lang="el-GR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Προώθηση Βιώσιμων Μεταφορών και Μείωση Εκπομπών Διοξειδίου του Άνθρακα</a:t>
            </a:r>
            <a:r>
              <a:rPr lang="en-US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l-GR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€164,7 εκ.</a:t>
            </a:r>
            <a:r>
              <a:rPr lang="en-US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GB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52500" y="2152424"/>
            <a:ext cx="10287000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dirty="0">
                <a:solidFill>
                  <a:prstClr val="black"/>
                </a:solidFill>
              </a:rPr>
              <a:t>Προϋπολογισμός Ενταγμένων Έργων 	</a:t>
            </a:r>
            <a:r>
              <a:rPr lang="el-GR" sz="2800" dirty="0" smtClean="0">
                <a:solidFill>
                  <a:prstClr val="black"/>
                </a:solidFill>
              </a:rPr>
              <a:t>€150,6εκ</a:t>
            </a:r>
            <a:r>
              <a:rPr lang="el-GR" sz="2800" dirty="0">
                <a:solidFill>
                  <a:prstClr val="black"/>
                </a:solidFill>
              </a:rPr>
              <a:t>. </a:t>
            </a:r>
            <a:r>
              <a:rPr lang="en-US" sz="2800" dirty="0" smtClean="0">
                <a:solidFill>
                  <a:prstClr val="black"/>
                </a:solidFill>
              </a:rPr>
              <a:t>(</a:t>
            </a:r>
            <a:r>
              <a:rPr lang="el-GR" sz="2800" dirty="0" smtClean="0">
                <a:solidFill>
                  <a:prstClr val="black"/>
                </a:solidFill>
              </a:rPr>
              <a:t>91,4%</a:t>
            </a:r>
            <a:r>
              <a:rPr lang="en-US" sz="2800" dirty="0">
                <a:solidFill>
                  <a:prstClr val="black"/>
                </a:solidFill>
              </a:rPr>
              <a:t>)</a:t>
            </a:r>
            <a:endParaRPr lang="el-GR" sz="2800" dirty="0">
              <a:solidFill>
                <a:prstClr val="black"/>
              </a:solidFill>
            </a:endParaRPr>
          </a:p>
          <a:p>
            <a:pPr marL="342900" lvl="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dirty="0">
                <a:solidFill>
                  <a:prstClr val="black"/>
                </a:solidFill>
              </a:rPr>
              <a:t>Δαπάνες Έργων				 	</a:t>
            </a:r>
            <a:r>
              <a:rPr lang="el-GR" sz="2800" dirty="0" smtClean="0">
                <a:solidFill>
                  <a:prstClr val="black"/>
                </a:solidFill>
              </a:rPr>
              <a:t>€68,5εκ</a:t>
            </a:r>
            <a:r>
              <a:rPr lang="el-GR" sz="2800" dirty="0">
                <a:solidFill>
                  <a:prstClr val="black"/>
                </a:solidFill>
              </a:rPr>
              <a:t>. </a:t>
            </a:r>
            <a:r>
              <a:rPr lang="el-GR" sz="2800" dirty="0" smtClean="0">
                <a:solidFill>
                  <a:prstClr val="black"/>
                </a:solidFill>
              </a:rPr>
              <a:t>  </a:t>
            </a:r>
            <a:r>
              <a:rPr lang="en-US" sz="2800" dirty="0" smtClean="0">
                <a:solidFill>
                  <a:prstClr val="black"/>
                </a:solidFill>
              </a:rPr>
              <a:t>(</a:t>
            </a:r>
            <a:r>
              <a:rPr lang="el-GR" sz="2800" dirty="0" smtClean="0">
                <a:solidFill>
                  <a:prstClr val="black"/>
                </a:solidFill>
              </a:rPr>
              <a:t>41,6%</a:t>
            </a:r>
            <a:r>
              <a:rPr lang="en-US" sz="2800" dirty="0">
                <a:solidFill>
                  <a:prstClr val="black"/>
                </a:solidFill>
              </a:rPr>
              <a:t>)</a:t>
            </a:r>
            <a:endParaRPr lang="el-GR" sz="2800" dirty="0">
              <a:solidFill>
                <a:prstClr val="black"/>
              </a:solidFill>
            </a:endParaRPr>
          </a:p>
          <a:p>
            <a:pPr marL="342900" lvl="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dirty="0">
                <a:solidFill>
                  <a:prstClr val="black"/>
                </a:solidFill>
              </a:rPr>
              <a:t>Αιτήσεις Πληρωμών Έργων 			</a:t>
            </a:r>
            <a:r>
              <a:rPr lang="el-GR" sz="2800" dirty="0" smtClean="0">
                <a:solidFill>
                  <a:prstClr val="black"/>
                </a:solidFill>
              </a:rPr>
              <a:t>€65,6εκ</a:t>
            </a:r>
            <a:r>
              <a:rPr lang="el-GR" sz="2800" dirty="0">
                <a:solidFill>
                  <a:prstClr val="black"/>
                </a:solidFill>
              </a:rPr>
              <a:t>. </a:t>
            </a:r>
            <a:r>
              <a:rPr lang="el-GR" sz="2800" dirty="0" smtClean="0">
                <a:solidFill>
                  <a:prstClr val="black"/>
                </a:solidFill>
              </a:rPr>
              <a:t>  </a:t>
            </a:r>
            <a:r>
              <a:rPr lang="en-US" sz="2800" dirty="0" smtClean="0">
                <a:solidFill>
                  <a:prstClr val="black"/>
                </a:solidFill>
              </a:rPr>
              <a:t>(</a:t>
            </a:r>
            <a:r>
              <a:rPr lang="el-GR" sz="2800" dirty="0" smtClean="0">
                <a:solidFill>
                  <a:prstClr val="black"/>
                </a:solidFill>
              </a:rPr>
              <a:t>39,8%</a:t>
            </a:r>
            <a:r>
              <a:rPr lang="en-US" sz="2800" dirty="0">
                <a:solidFill>
                  <a:prstClr val="black"/>
                </a:solidFill>
              </a:rPr>
              <a:t>)</a:t>
            </a:r>
          </a:p>
          <a:p>
            <a:pPr lvl="0" defTabSz="914400">
              <a:spcBef>
                <a:spcPct val="20000"/>
              </a:spcBef>
            </a:pPr>
            <a:endParaRPr lang="el-GR" sz="2000" dirty="0" smtClean="0">
              <a:solidFill>
                <a:prstClr val="black"/>
              </a:solidFill>
            </a:endParaRPr>
          </a:p>
          <a:p>
            <a:pPr lvl="0" defTabSz="914400">
              <a:spcBef>
                <a:spcPct val="20000"/>
              </a:spcBef>
            </a:pPr>
            <a:endParaRPr lang="el-GR" sz="2000" dirty="0">
              <a:solidFill>
                <a:prstClr val="black"/>
              </a:solidFill>
            </a:endParaRPr>
          </a:p>
          <a:p>
            <a:pPr marL="34290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b="1" u="sng" dirty="0">
                <a:solidFill>
                  <a:prstClr val="black"/>
                </a:solidFill>
              </a:rPr>
              <a:t>Ενταγμένα Έργα </a:t>
            </a:r>
            <a:r>
              <a:rPr lang="el-GR" sz="2800" b="1" u="sng" dirty="0"/>
              <a:t>(Ενδεικτικά)</a:t>
            </a: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 smtClean="0">
                <a:solidFill>
                  <a:prstClr val="black"/>
                </a:solidFill>
              </a:rPr>
              <a:t>Ανάπλαση Εμπορικού Τριγώνου Μακαρίου-</a:t>
            </a:r>
            <a:r>
              <a:rPr lang="el-GR" sz="2000" i="1" dirty="0" err="1" smtClean="0">
                <a:solidFill>
                  <a:prstClr val="black"/>
                </a:solidFill>
              </a:rPr>
              <a:t>Στασικράτους</a:t>
            </a:r>
            <a:r>
              <a:rPr lang="el-GR" sz="2000" i="1" dirty="0" smtClean="0">
                <a:solidFill>
                  <a:prstClr val="black"/>
                </a:solidFill>
              </a:rPr>
              <a:t>-</a:t>
            </a:r>
            <a:r>
              <a:rPr lang="el-GR" sz="2000" i="1" dirty="0" err="1" smtClean="0">
                <a:solidFill>
                  <a:prstClr val="black"/>
                </a:solidFill>
              </a:rPr>
              <a:t>Ευαγόρου</a:t>
            </a:r>
            <a:r>
              <a:rPr lang="el-GR" sz="2000" i="1" dirty="0" smtClean="0">
                <a:solidFill>
                  <a:prstClr val="black"/>
                </a:solidFill>
              </a:rPr>
              <a:t> </a:t>
            </a:r>
            <a:endParaRPr lang="el-GR" sz="2000" i="1" dirty="0">
              <a:solidFill>
                <a:prstClr val="black"/>
              </a:solidFill>
            </a:endParaRP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Αναβάθμιση Λεωφόρων </a:t>
            </a:r>
            <a:r>
              <a:rPr lang="el-GR" sz="2000" i="1" dirty="0" err="1">
                <a:solidFill>
                  <a:prstClr val="black"/>
                </a:solidFill>
              </a:rPr>
              <a:t>Αγλαντζιάς</a:t>
            </a:r>
            <a:r>
              <a:rPr lang="el-GR" sz="2000" i="1" dirty="0">
                <a:solidFill>
                  <a:prstClr val="black"/>
                </a:solidFill>
              </a:rPr>
              <a:t> και </a:t>
            </a:r>
            <a:r>
              <a:rPr lang="el-GR" sz="2000" i="1" dirty="0" err="1">
                <a:solidFill>
                  <a:prstClr val="black"/>
                </a:solidFill>
              </a:rPr>
              <a:t>Λάρνακος</a:t>
            </a:r>
            <a:endParaRPr lang="el-GR" sz="2000" i="1" dirty="0">
              <a:solidFill>
                <a:prstClr val="black"/>
              </a:solidFill>
            </a:endParaRP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Κάθετος Δρόμος Λιμανιού Λεμεσού προς Αυτοκινητόδρομο Λεμεσού-Πάφου</a:t>
            </a: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Προώθηση Ενεργειακής Απόδοσης και Χρήσης ΑΠΕ σε Οικίες </a:t>
            </a:r>
            <a:endParaRPr lang="el-GR" sz="2000" i="1" dirty="0" smtClean="0">
              <a:solidFill>
                <a:prstClr val="black"/>
              </a:solidFill>
            </a:endParaRP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 smtClean="0">
                <a:solidFill>
                  <a:prstClr val="black"/>
                </a:solidFill>
              </a:rPr>
              <a:t>Χρήση Χρηματοδοτικών Εργαλείων</a:t>
            </a:r>
            <a:endParaRPr lang="el-GR" sz="2000" i="1" dirty="0">
              <a:solidFill>
                <a:prstClr val="black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31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0971B5AD-3567-421F-A2FD-956889D08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295" y="423709"/>
            <a:ext cx="10515600" cy="1325563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6</a:t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Βιώσιμη Αστική Ανάπτυξη</a:t>
            </a:r>
            <a:r>
              <a:rPr lang="en-GB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sz="3600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235956"/>
            <a:ext cx="6172199" cy="46220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75648" y="2235955"/>
            <a:ext cx="6416351" cy="462204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63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="" xmlns:a16="http://schemas.microsoft.com/office/drawing/2014/main" id="{382A53BC-3A64-4E19-BB67-46013586A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sz="360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6</a:t>
            </a:r>
            <a:br>
              <a:rPr lang="el-GR" sz="360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20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Βιώσιμη Αστική Ανάπτυξη</a:t>
            </a:r>
            <a:r>
              <a:rPr lang="en-GB" sz="320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310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l-GR" sz="310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€80,3 εκ.</a:t>
            </a:r>
            <a:r>
              <a:rPr lang="en-US" sz="310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l-GR" sz="320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320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600" y="1417638"/>
            <a:ext cx="10314770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dirty="0">
                <a:solidFill>
                  <a:prstClr val="black"/>
                </a:solidFill>
              </a:rPr>
              <a:t>Προϋπολογισμός Ενταγμένων Έργων 	</a:t>
            </a:r>
            <a:r>
              <a:rPr lang="el-GR" sz="2800" dirty="0" smtClean="0">
                <a:solidFill>
                  <a:prstClr val="black"/>
                </a:solidFill>
              </a:rPr>
              <a:t>€95,5εκ</a:t>
            </a:r>
            <a:r>
              <a:rPr lang="el-GR" sz="2800" dirty="0">
                <a:solidFill>
                  <a:prstClr val="black"/>
                </a:solidFill>
              </a:rPr>
              <a:t>. </a:t>
            </a:r>
            <a:r>
              <a:rPr lang="en-US" sz="2800" dirty="0" smtClean="0">
                <a:solidFill>
                  <a:prstClr val="black"/>
                </a:solidFill>
              </a:rPr>
              <a:t>(</a:t>
            </a:r>
            <a:r>
              <a:rPr lang="el-GR" sz="2800" dirty="0" smtClean="0">
                <a:solidFill>
                  <a:prstClr val="black"/>
                </a:solidFill>
              </a:rPr>
              <a:t>118,9%</a:t>
            </a:r>
            <a:r>
              <a:rPr lang="en-US" sz="2800" dirty="0" smtClean="0">
                <a:solidFill>
                  <a:prstClr val="black"/>
                </a:solidFill>
              </a:rPr>
              <a:t>)</a:t>
            </a:r>
            <a:endParaRPr lang="el-GR" sz="2800" dirty="0">
              <a:solidFill>
                <a:prstClr val="black"/>
              </a:solidFill>
            </a:endParaRPr>
          </a:p>
          <a:p>
            <a:pPr marL="342900" lvl="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dirty="0">
                <a:solidFill>
                  <a:prstClr val="black"/>
                </a:solidFill>
              </a:rPr>
              <a:t>Δαπάνες Έργων				 	</a:t>
            </a:r>
            <a:r>
              <a:rPr lang="el-GR" sz="2800" dirty="0" smtClean="0">
                <a:solidFill>
                  <a:prstClr val="black"/>
                </a:solidFill>
              </a:rPr>
              <a:t>€55,7εκ</a:t>
            </a:r>
            <a:r>
              <a:rPr lang="el-GR" sz="2800" dirty="0">
                <a:solidFill>
                  <a:prstClr val="black"/>
                </a:solidFill>
              </a:rPr>
              <a:t>. </a:t>
            </a:r>
            <a:r>
              <a:rPr lang="en-US" sz="2800" dirty="0" smtClean="0">
                <a:solidFill>
                  <a:prstClr val="black"/>
                </a:solidFill>
              </a:rPr>
              <a:t>(</a:t>
            </a:r>
            <a:r>
              <a:rPr lang="el-GR" sz="2800" dirty="0" smtClean="0">
                <a:solidFill>
                  <a:prstClr val="black"/>
                </a:solidFill>
              </a:rPr>
              <a:t>69,4%</a:t>
            </a:r>
            <a:r>
              <a:rPr lang="en-US" sz="2800" dirty="0">
                <a:solidFill>
                  <a:prstClr val="black"/>
                </a:solidFill>
              </a:rPr>
              <a:t>)</a:t>
            </a:r>
            <a:endParaRPr lang="el-GR" sz="2800" dirty="0">
              <a:solidFill>
                <a:prstClr val="black"/>
              </a:solidFill>
            </a:endParaRPr>
          </a:p>
          <a:p>
            <a:pPr marL="342900" lvl="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dirty="0">
                <a:solidFill>
                  <a:prstClr val="black"/>
                </a:solidFill>
              </a:rPr>
              <a:t>Αιτήσεις Πληρωμών Έργων 			</a:t>
            </a:r>
            <a:r>
              <a:rPr lang="el-GR" sz="2800" dirty="0" smtClean="0">
                <a:solidFill>
                  <a:prstClr val="black"/>
                </a:solidFill>
              </a:rPr>
              <a:t>€51,1εκ</a:t>
            </a:r>
            <a:r>
              <a:rPr lang="el-GR" sz="2800" dirty="0">
                <a:solidFill>
                  <a:prstClr val="black"/>
                </a:solidFill>
              </a:rPr>
              <a:t>. </a:t>
            </a:r>
            <a:r>
              <a:rPr lang="en-US" sz="2800" dirty="0" smtClean="0">
                <a:solidFill>
                  <a:prstClr val="black"/>
                </a:solidFill>
              </a:rPr>
              <a:t>(</a:t>
            </a:r>
            <a:r>
              <a:rPr lang="el-GR" sz="2800" dirty="0" smtClean="0">
                <a:solidFill>
                  <a:prstClr val="black"/>
                </a:solidFill>
              </a:rPr>
              <a:t>63,6%</a:t>
            </a:r>
            <a:r>
              <a:rPr lang="en-US" sz="2800" dirty="0">
                <a:solidFill>
                  <a:prstClr val="black"/>
                </a:solidFill>
              </a:rPr>
              <a:t>)</a:t>
            </a:r>
          </a:p>
          <a:p>
            <a:pPr lvl="0" defTabSz="914400">
              <a:spcBef>
                <a:spcPct val="20000"/>
              </a:spcBef>
            </a:pPr>
            <a:endParaRPr lang="el-GR" sz="2000" dirty="0" smtClean="0">
              <a:solidFill>
                <a:prstClr val="black"/>
              </a:solidFill>
            </a:endParaRPr>
          </a:p>
          <a:p>
            <a:pPr lvl="0" defTabSz="914400">
              <a:spcBef>
                <a:spcPct val="20000"/>
              </a:spcBef>
            </a:pPr>
            <a:endParaRPr lang="el-GR" sz="2000" dirty="0">
              <a:solidFill>
                <a:prstClr val="black"/>
              </a:solidFill>
            </a:endParaRPr>
          </a:p>
          <a:p>
            <a:pPr marL="34290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b="1" u="sng" dirty="0">
                <a:solidFill>
                  <a:prstClr val="black"/>
                </a:solidFill>
              </a:rPr>
              <a:t>Ενταγμένα Έργα </a:t>
            </a:r>
            <a:r>
              <a:rPr lang="el-GR" sz="2800" b="1" u="sng" dirty="0"/>
              <a:t>(Ενδεικτικά)</a:t>
            </a: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Σύνδεση και ανάδειξη των Πλατειών 28ης Οκτωβρίου, Κωστή Παλαμά και Διονύσιου Σολωμού </a:t>
            </a:r>
            <a:r>
              <a:rPr lang="el-GR" sz="2000" i="1" dirty="0" smtClean="0">
                <a:solidFill>
                  <a:prstClr val="black"/>
                </a:solidFill>
              </a:rPr>
              <a:t>στην </a:t>
            </a:r>
            <a:r>
              <a:rPr lang="el-GR" sz="2000" i="1" dirty="0">
                <a:solidFill>
                  <a:prstClr val="black"/>
                </a:solidFill>
              </a:rPr>
              <a:t>Πάφο</a:t>
            </a: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Ανάπλαση, Αναδιαμόρφωση και ανάδειξη χώρων στη Συνοικία </a:t>
            </a:r>
            <a:r>
              <a:rPr lang="el-GR" sz="2000" i="1" dirty="0" err="1">
                <a:solidFill>
                  <a:prstClr val="black"/>
                </a:solidFill>
              </a:rPr>
              <a:t>Μούτταλου</a:t>
            </a:r>
            <a:r>
              <a:rPr lang="el-GR" sz="2000" i="1" dirty="0">
                <a:solidFill>
                  <a:prstClr val="black"/>
                </a:solidFill>
              </a:rPr>
              <a:t> </a:t>
            </a: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Αναβάθμιση και ενοποίηση δημόσιων δρόμων του Εμπορικού Παραδοσιακού Κέντρου της Πάφου, βελτίωση της κυκλοφορίας και ανάδειξη της Πλατείας </a:t>
            </a:r>
            <a:r>
              <a:rPr lang="el-GR" sz="2000" i="1" dirty="0" err="1">
                <a:solidFill>
                  <a:prstClr val="black"/>
                </a:solidFill>
              </a:rPr>
              <a:t>Κέννεντυ</a:t>
            </a:r>
            <a:r>
              <a:rPr lang="el-GR" sz="2000" i="1" dirty="0">
                <a:solidFill>
                  <a:prstClr val="black"/>
                </a:solidFill>
              </a:rPr>
              <a:t> </a:t>
            </a: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Ανάπλαση Πλατεία Ελευθερίας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80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0971B5AD-3567-421F-A2FD-956889D08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295" y="393107"/>
            <a:ext cx="10515600" cy="1325563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defRPr/>
            </a:pP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7</a:t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Τεχνική Βοήθεια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l-G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€25,7 εκ.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GB" sz="3200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89895" y="2011747"/>
            <a:ext cx="10287000" cy="473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dirty="0">
                <a:solidFill>
                  <a:prstClr val="black"/>
                </a:solidFill>
              </a:rPr>
              <a:t>Προϋπολογισμός Ενταγμένων Έργων 	€39,5εκ. </a:t>
            </a:r>
            <a:r>
              <a:rPr lang="en-US" sz="2800" dirty="0">
                <a:solidFill>
                  <a:prstClr val="black"/>
                </a:solidFill>
              </a:rPr>
              <a:t>(</a:t>
            </a:r>
            <a:r>
              <a:rPr lang="el-GR" sz="2800" dirty="0">
                <a:solidFill>
                  <a:prstClr val="black"/>
                </a:solidFill>
              </a:rPr>
              <a:t>153,7%</a:t>
            </a:r>
            <a:r>
              <a:rPr lang="en-US" sz="2800" dirty="0">
                <a:solidFill>
                  <a:prstClr val="black"/>
                </a:solidFill>
              </a:rPr>
              <a:t>)</a:t>
            </a:r>
            <a:endParaRPr lang="el-GR" sz="2800" dirty="0">
              <a:solidFill>
                <a:prstClr val="black"/>
              </a:solidFill>
            </a:endParaRPr>
          </a:p>
          <a:p>
            <a:pPr marL="342900" lvl="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dirty="0">
                <a:solidFill>
                  <a:prstClr val="black"/>
                </a:solidFill>
              </a:rPr>
              <a:t>Δαπάνες Έργων				 	</a:t>
            </a:r>
            <a:r>
              <a:rPr lang="el-GR" sz="2800" dirty="0" smtClean="0">
                <a:solidFill>
                  <a:prstClr val="black"/>
                </a:solidFill>
              </a:rPr>
              <a:t>€12,5εκ</a:t>
            </a:r>
            <a:r>
              <a:rPr lang="el-GR" sz="2800" dirty="0">
                <a:solidFill>
                  <a:prstClr val="black"/>
                </a:solidFill>
              </a:rPr>
              <a:t>. </a:t>
            </a:r>
            <a:r>
              <a:rPr lang="en-US" sz="2800" dirty="0" smtClean="0">
                <a:solidFill>
                  <a:prstClr val="black"/>
                </a:solidFill>
              </a:rPr>
              <a:t>(</a:t>
            </a:r>
            <a:r>
              <a:rPr lang="el-GR" sz="2800" dirty="0" smtClean="0">
                <a:solidFill>
                  <a:prstClr val="black"/>
                </a:solidFill>
              </a:rPr>
              <a:t>48,6%</a:t>
            </a:r>
            <a:r>
              <a:rPr lang="en-US" sz="2800" dirty="0">
                <a:solidFill>
                  <a:prstClr val="black"/>
                </a:solidFill>
              </a:rPr>
              <a:t>)</a:t>
            </a:r>
            <a:endParaRPr lang="el-GR" sz="2800" dirty="0">
              <a:solidFill>
                <a:prstClr val="black"/>
              </a:solidFill>
            </a:endParaRPr>
          </a:p>
          <a:p>
            <a:pPr marL="342900" lvl="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dirty="0">
                <a:solidFill>
                  <a:prstClr val="black"/>
                </a:solidFill>
              </a:rPr>
              <a:t>Αιτήσεις Πληρωμών Έργων 			</a:t>
            </a:r>
            <a:r>
              <a:rPr lang="el-GR" sz="2800" dirty="0" smtClean="0">
                <a:solidFill>
                  <a:prstClr val="black"/>
                </a:solidFill>
              </a:rPr>
              <a:t>€11,9εκ</a:t>
            </a:r>
            <a:r>
              <a:rPr lang="el-GR" sz="2800" dirty="0">
                <a:solidFill>
                  <a:prstClr val="black"/>
                </a:solidFill>
              </a:rPr>
              <a:t>. </a:t>
            </a:r>
            <a:r>
              <a:rPr lang="en-US" sz="2800" dirty="0" smtClean="0">
                <a:solidFill>
                  <a:prstClr val="black"/>
                </a:solidFill>
              </a:rPr>
              <a:t>(</a:t>
            </a:r>
            <a:r>
              <a:rPr lang="el-GR" sz="2800" dirty="0" smtClean="0">
                <a:solidFill>
                  <a:prstClr val="black"/>
                </a:solidFill>
              </a:rPr>
              <a:t>46,3%</a:t>
            </a:r>
            <a:r>
              <a:rPr lang="en-US" sz="2800" dirty="0">
                <a:solidFill>
                  <a:prstClr val="black"/>
                </a:solidFill>
              </a:rPr>
              <a:t>)</a:t>
            </a:r>
          </a:p>
          <a:p>
            <a:pPr lvl="0" defTabSz="914400">
              <a:spcBef>
                <a:spcPct val="20000"/>
              </a:spcBef>
            </a:pPr>
            <a:endParaRPr lang="el-GR" sz="2800" dirty="0">
              <a:solidFill>
                <a:prstClr val="black"/>
              </a:solidFill>
            </a:endParaRPr>
          </a:p>
          <a:p>
            <a:pPr marL="342900" lvl="0" indent="-342900" defTabSz="914400">
              <a:spcBef>
                <a:spcPct val="20000"/>
              </a:spcBef>
              <a:buFont typeface="Arial" pitchFamily="34" charset="0"/>
              <a:buChar char="•"/>
            </a:pPr>
            <a:r>
              <a:rPr lang="el-GR" sz="2800" b="1" u="sng" dirty="0">
                <a:solidFill>
                  <a:prstClr val="black"/>
                </a:solidFill>
              </a:rPr>
              <a:t>Δράσεις (Ενδεικτικά)</a:t>
            </a:r>
            <a:endParaRPr lang="en-US" sz="2800" b="1" u="sng" dirty="0">
              <a:solidFill>
                <a:prstClr val="black"/>
              </a:solidFill>
            </a:endParaRP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Συμμετοχή σε Σεμινάρια και Επιτροπές</a:t>
            </a: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Εκπαιδεύσεις και Εργαστήρια</a:t>
            </a: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Αξιολογήσεις και Μελέτες</a:t>
            </a: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Δράσεις Δημοσιότητας</a:t>
            </a:r>
          </a:p>
          <a:p>
            <a:pPr marL="742950" lvl="1" indent="-285750" defTabSz="914400">
              <a:spcBef>
                <a:spcPct val="20000"/>
              </a:spcBef>
              <a:buFont typeface="Arial" pitchFamily="34" charset="0"/>
              <a:buChar char="–"/>
            </a:pPr>
            <a:r>
              <a:rPr lang="el-GR" sz="2000" i="1" dirty="0">
                <a:solidFill>
                  <a:prstClr val="black"/>
                </a:solidFill>
              </a:rPr>
              <a:t>Ανάπτυξη και Εφαρμογή Ολοκληρωμένου Πληροφοριακού Συστήματος της ΔΑ</a:t>
            </a:r>
          </a:p>
          <a:p>
            <a:pPr lvl="1" defTabSz="914400">
              <a:spcBef>
                <a:spcPct val="20000"/>
              </a:spcBef>
            </a:pPr>
            <a:endParaRPr lang="el-GR" i="1" dirty="0">
              <a:solidFill>
                <a:prstClr val="black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677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Στόχοι </a:t>
            </a:r>
            <a:r>
              <a:rPr lang="en-US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2017&amp;</a:t>
            </a:r>
            <a:r>
              <a:rPr lang="el-GR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201</a:t>
            </a:r>
            <a:r>
              <a:rPr lang="en-US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el-GR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sz="3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72308" y="1600204"/>
            <a:ext cx="9507415" cy="4525963"/>
          </a:xfrm>
        </p:spPr>
        <p:txBody>
          <a:bodyPr>
            <a:noAutofit/>
          </a:bodyPr>
          <a:lstStyle/>
          <a:p>
            <a:pPr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l-GR" sz="2800" dirty="0"/>
              <a:t>Στόχος Απορρόφησης - </a:t>
            </a:r>
            <a:r>
              <a:rPr lang="el-GR" sz="2800" b="1" dirty="0" smtClean="0"/>
              <a:t>€</a:t>
            </a:r>
            <a:r>
              <a:rPr lang="en-US" sz="2800" b="1" dirty="0" smtClean="0"/>
              <a:t>244,4</a:t>
            </a:r>
            <a:r>
              <a:rPr lang="el-GR" sz="2800" b="1" dirty="0" smtClean="0"/>
              <a:t>εκ</a:t>
            </a:r>
            <a:r>
              <a:rPr lang="el-GR" sz="2800" b="1" dirty="0"/>
              <a:t>.  </a:t>
            </a:r>
          </a:p>
          <a:p>
            <a:pPr marL="0" indent="0">
              <a:buClr>
                <a:schemeClr val="tx2"/>
              </a:buClr>
              <a:buNone/>
            </a:pPr>
            <a:endParaRPr lang="el-GR" sz="2800" b="1" dirty="0"/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l-GR" sz="2800" dirty="0"/>
              <a:t>Αιτήσεις Πληρωμών - </a:t>
            </a:r>
            <a:r>
              <a:rPr lang="el-GR" sz="2800" b="1" dirty="0" smtClean="0"/>
              <a:t>€</a:t>
            </a:r>
            <a:r>
              <a:rPr lang="en-US" sz="2800" b="1" dirty="0" smtClean="0"/>
              <a:t>255,9</a:t>
            </a:r>
            <a:r>
              <a:rPr lang="el-GR" sz="2800" b="1" dirty="0" smtClean="0"/>
              <a:t>εκ</a:t>
            </a:r>
            <a:r>
              <a:rPr lang="el-GR" sz="2800" b="1" dirty="0"/>
              <a:t>.</a:t>
            </a:r>
          </a:p>
          <a:p>
            <a:pPr marL="0" indent="0">
              <a:buClr>
                <a:schemeClr val="tx2"/>
              </a:buClr>
              <a:buNone/>
            </a:pPr>
            <a:endParaRPr lang="el-GR" sz="2800" b="1" dirty="0"/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l-GR" sz="2800" dirty="0"/>
              <a:t>Ποσοστό Επίτευξης Στόχου - </a:t>
            </a:r>
            <a:r>
              <a:rPr lang="el-GR" sz="2800" b="1" dirty="0" smtClean="0"/>
              <a:t>1</a:t>
            </a:r>
            <a:r>
              <a:rPr lang="en-US" sz="2800" b="1" dirty="0" smtClean="0"/>
              <a:t>05</a:t>
            </a:r>
            <a:r>
              <a:rPr lang="el-GR" sz="2800" b="1" dirty="0" smtClean="0"/>
              <a:t>%</a:t>
            </a:r>
            <a:endParaRPr lang="el-GR" sz="2800" b="1" dirty="0"/>
          </a:p>
          <a:p>
            <a:pPr marL="0" indent="0">
              <a:buClr>
                <a:schemeClr val="tx2"/>
              </a:buClr>
              <a:buNone/>
            </a:pPr>
            <a:endParaRPr lang="el-GR" sz="2800" b="1" dirty="0"/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l-GR" sz="2800" dirty="0"/>
              <a:t>Κατάταξη σε απορρόφηση έναντι συνόλου Κρατών Μελών: </a:t>
            </a:r>
          </a:p>
          <a:p>
            <a:pPr lvl="1"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el-GR" sz="2400" b="1" dirty="0"/>
              <a:t>1</a:t>
            </a:r>
            <a:r>
              <a:rPr lang="el-GR" sz="2400" b="1" baseline="30000" dirty="0"/>
              <a:t>η</a:t>
            </a:r>
            <a:r>
              <a:rPr lang="el-GR" sz="2400" b="1" dirty="0"/>
              <a:t> θέση στο ΕΤΠΑ</a:t>
            </a:r>
          </a:p>
          <a:p>
            <a:pPr lvl="1"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en-US" sz="2400" b="1" dirty="0" smtClean="0"/>
              <a:t>3</a:t>
            </a:r>
            <a:r>
              <a:rPr lang="el-GR" sz="2400" b="1" baseline="30000" dirty="0" smtClean="0"/>
              <a:t>η</a:t>
            </a:r>
            <a:r>
              <a:rPr lang="el-GR" sz="2400" b="1" dirty="0" smtClean="0"/>
              <a:t> </a:t>
            </a:r>
            <a:r>
              <a:rPr lang="el-GR" sz="2400" b="1" dirty="0"/>
              <a:t>θέση </a:t>
            </a:r>
            <a:r>
              <a:rPr lang="el-GR" sz="2400" b="1" dirty="0" smtClean="0"/>
              <a:t>Ταμείο Συνοχής</a:t>
            </a:r>
            <a:endParaRPr lang="el-GR" sz="24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33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74449" y="1186818"/>
            <a:ext cx="10515600" cy="629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400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92865"/>
            <a:ext cx="10515600" cy="1283517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l-GR" i="1" dirty="0"/>
              <a:t>Ευχαριστώ για την προσοχή σας</a:t>
            </a:r>
            <a:endParaRPr lang="en-GB" i="1" dirty="0"/>
          </a:p>
          <a:p>
            <a:pPr marL="0" indent="0" algn="ctr">
              <a:buNone/>
            </a:pPr>
            <a:r>
              <a:rPr lang="el-GR" i="1" dirty="0"/>
              <a:t>για περισσότερες πληροφορίες επισκεφτείτε μας στο </a:t>
            </a:r>
          </a:p>
          <a:p>
            <a:pPr marL="0" indent="0" algn="ctr">
              <a:buNone/>
            </a:pPr>
            <a:r>
              <a:rPr lang="en-GB" dirty="0"/>
              <a:t>www.</a:t>
            </a:r>
            <a:r>
              <a:rPr lang="en-GB" dirty="0">
                <a:solidFill>
                  <a:srgbClr val="00B0F0"/>
                </a:solidFill>
              </a:rPr>
              <a:t>structuralfunds</a:t>
            </a:r>
            <a:r>
              <a:rPr lang="en-GB" dirty="0"/>
              <a:t>.org.cy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79920" y="4310246"/>
            <a:ext cx="8647403" cy="217646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80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3962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l-GR" altLang="en-US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Κατανομή Προϋπολογισμού Επιχειρησιακού Προγράμματος - </a:t>
            </a:r>
            <a:r>
              <a:rPr lang="en-US" altLang="en-US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€699,7</a:t>
            </a:r>
            <a:r>
              <a:rPr lang="el-GR" altLang="en-US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εκ</a:t>
            </a:r>
            <a:r>
              <a:rPr lang="en-US" altLang="en-US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l-GR" altLang="en-US" sz="31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Δημ</a:t>
            </a:r>
            <a:r>
              <a:rPr lang="el-GR" altLang="en-US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Δαπάνη)</a:t>
            </a:r>
            <a:endParaRPr lang="en-GB" sz="3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9661544"/>
              </p:ext>
            </p:extLst>
          </p:nvPr>
        </p:nvGraphicFramePr>
        <p:xfrm>
          <a:off x="715108" y="1417637"/>
          <a:ext cx="10867292" cy="5194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459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11014" y="128008"/>
            <a:ext cx="11676185" cy="1325563"/>
          </a:xfrm>
        </p:spPr>
        <p:txBody>
          <a:bodyPr>
            <a:normAutofit fontScale="90000"/>
          </a:bodyPr>
          <a:lstStyle/>
          <a:p>
            <a:r>
              <a:rPr lang="el-GR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Ενεργοποίηση / Δέσμευση </a:t>
            </a:r>
            <a:r>
              <a:rPr lang="el-GR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Προγράμματος</a:t>
            </a:r>
            <a:r>
              <a:rPr lang="en-GB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l-G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l-GR" sz="31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</a:t>
            </a:r>
            <a:r>
              <a:rPr lang="en-GB" sz="31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699,7</a:t>
            </a:r>
            <a:r>
              <a:rPr lang="el-GR" sz="31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εκ</a:t>
            </a:r>
            <a:r>
              <a:rPr lang="el-GR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Προϋπολογισμός Επιχειρησιακού Προγράμματος – </a:t>
            </a:r>
            <a:r>
              <a:rPr lang="el-GR" sz="31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Δημ</a:t>
            </a:r>
            <a:r>
              <a:rPr lang="el-GR" sz="3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Δαπάνη)</a:t>
            </a:r>
            <a:endParaRPr lang="en-GB" sz="31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="" xmlns:a16="http://schemas.microsoft.com/office/drawing/2014/main" id="{4D09209C-6848-4034-83FE-7803034CB8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389015"/>
              </p:ext>
            </p:extLst>
          </p:nvPr>
        </p:nvGraphicFramePr>
        <p:xfrm>
          <a:off x="5615353" y="1999224"/>
          <a:ext cx="6472814" cy="4599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18DCCD9C-0DCF-4204-9E9C-922F6BDD758A}"/>
              </a:ext>
            </a:extLst>
          </p:cNvPr>
          <p:cNvSpPr txBox="1"/>
          <p:nvPr/>
        </p:nvSpPr>
        <p:spPr>
          <a:xfrm>
            <a:off x="354732" y="2620278"/>
            <a:ext cx="58350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b="1" dirty="0">
              <a:solidFill>
                <a:srgbClr val="92D050"/>
              </a:solidFill>
            </a:endParaRPr>
          </a:p>
          <a:p>
            <a:r>
              <a:rPr lang="el-GR" b="1" dirty="0"/>
              <a:t>Συν. Προϋπολογισμός </a:t>
            </a:r>
            <a:r>
              <a:rPr lang="el-GR" b="1" dirty="0" smtClean="0"/>
              <a:t>Προσκλήσεων</a:t>
            </a:r>
            <a:r>
              <a:rPr lang="en-GB" b="1" dirty="0" smtClean="0"/>
              <a:t>          : </a:t>
            </a:r>
            <a:r>
              <a:rPr lang="el-GR" b="1" dirty="0"/>
              <a:t>€828,7εκ.</a:t>
            </a:r>
            <a:endParaRPr lang="en-GB" b="1" dirty="0"/>
          </a:p>
          <a:p>
            <a:endParaRPr lang="en-GB" b="1" dirty="0"/>
          </a:p>
          <a:p>
            <a:r>
              <a:rPr lang="el-GR" b="1" dirty="0" smtClean="0"/>
              <a:t>Συν. Προϋπολογισμός Ενταγμένων Έργων </a:t>
            </a:r>
            <a:r>
              <a:rPr lang="en-GB" b="1" dirty="0" smtClean="0"/>
              <a:t>: </a:t>
            </a:r>
            <a:r>
              <a:rPr lang="el-GR" b="1" dirty="0" smtClean="0"/>
              <a:t>€727,6εκ</a:t>
            </a:r>
            <a:r>
              <a:rPr lang="el-GR" b="1" dirty="0"/>
              <a:t>.</a:t>
            </a:r>
            <a:endParaRPr lang="en-GB" b="1" dirty="0"/>
          </a:p>
          <a:p>
            <a:endParaRPr lang="en-GB" b="1" dirty="0"/>
          </a:p>
          <a:p>
            <a:r>
              <a:rPr lang="el-GR" sz="2400" b="1" dirty="0"/>
              <a:t>Ποσοστό Ενεργοποίησης	</a:t>
            </a:r>
            <a:r>
              <a:rPr lang="en-GB" sz="2400" b="1" dirty="0"/>
              <a:t>	</a:t>
            </a:r>
            <a:r>
              <a:rPr lang="el-GR" sz="2400" b="1" dirty="0" smtClean="0"/>
              <a:t>     </a:t>
            </a:r>
            <a:r>
              <a:rPr lang="en-GB" sz="2400" b="1" dirty="0" smtClean="0"/>
              <a:t>: </a:t>
            </a:r>
            <a:r>
              <a:rPr lang="el-GR" sz="2400" b="1" dirty="0" smtClean="0"/>
              <a:t>118</a:t>
            </a:r>
            <a:r>
              <a:rPr lang="en-GB" sz="2400" b="1" dirty="0" smtClean="0"/>
              <a:t> %</a:t>
            </a:r>
            <a:endParaRPr lang="el-GR" sz="2400" b="1" dirty="0" smtClean="0"/>
          </a:p>
          <a:p>
            <a:endParaRPr lang="el-GR" b="1" dirty="0"/>
          </a:p>
          <a:p>
            <a:r>
              <a:rPr lang="el-GR" b="1" dirty="0" smtClean="0"/>
              <a:t>Ποσοστό Δέσμευσης Προϋπολογισμού</a:t>
            </a:r>
            <a:r>
              <a:rPr lang="el-GR" b="1" dirty="0"/>
              <a:t> </a:t>
            </a:r>
            <a:r>
              <a:rPr lang="el-GR" b="1" dirty="0" smtClean="0"/>
              <a:t>      : </a:t>
            </a:r>
            <a:r>
              <a:rPr lang="el-GR" sz="2400" b="1" dirty="0" smtClean="0"/>
              <a:t>104%</a:t>
            </a:r>
            <a:r>
              <a:rPr lang="en-GB" sz="2400" b="1" dirty="0"/>
              <a:t>	</a:t>
            </a:r>
            <a:r>
              <a:rPr lang="en-GB" b="1" dirty="0"/>
              <a:t>	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33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12861" y="368861"/>
            <a:ext cx="10515600" cy="1325563"/>
          </a:xfrm>
        </p:spPr>
        <p:txBody>
          <a:bodyPr>
            <a:normAutofit/>
          </a:bodyPr>
          <a:lstStyle/>
          <a:p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Πρόοδος Υλοποίησης</a:t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(Δημόσια Δαπάνη)</a:t>
            </a:r>
            <a:endParaRPr lang="en-GB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="" xmlns:a16="http://schemas.microsoft.com/office/drawing/2014/main" id="{DA758354-807B-4B52-B8E7-41091CC3AA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8120365"/>
              </p:ext>
            </p:extLst>
          </p:nvPr>
        </p:nvGraphicFramePr>
        <p:xfrm>
          <a:off x="541868" y="1791805"/>
          <a:ext cx="10703076" cy="3515059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631316">
                  <a:extLst>
                    <a:ext uri="{9D8B030D-6E8A-4147-A177-3AD203B41FA5}">
                      <a16:colId xmlns="" xmlns:a16="http://schemas.microsoft.com/office/drawing/2014/main" val="1214430105"/>
                    </a:ext>
                  </a:extLst>
                </a:gridCol>
                <a:gridCol w="21613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75064">
                  <a:extLst>
                    <a:ext uri="{9D8B030D-6E8A-4147-A177-3AD203B41FA5}">
                      <a16:colId xmlns="" xmlns:a16="http://schemas.microsoft.com/office/drawing/2014/main" val="3630439816"/>
                    </a:ext>
                  </a:extLst>
                </a:gridCol>
                <a:gridCol w="2220686">
                  <a:extLst>
                    <a:ext uri="{9D8B030D-6E8A-4147-A177-3AD203B41FA5}">
                      <a16:colId xmlns="" xmlns:a16="http://schemas.microsoft.com/office/drawing/2014/main" val="837426247"/>
                    </a:ext>
                  </a:extLst>
                </a:gridCol>
                <a:gridCol w="2314700">
                  <a:extLst>
                    <a:ext uri="{9D8B030D-6E8A-4147-A177-3AD203B41FA5}">
                      <a16:colId xmlns="" xmlns:a16="http://schemas.microsoft.com/office/drawing/2014/main" val="3115033767"/>
                    </a:ext>
                  </a:extLst>
                </a:gridCol>
              </a:tblGrid>
              <a:tr h="1011051">
                <a:tc>
                  <a:txBody>
                    <a:bodyPr/>
                    <a:lstStyle/>
                    <a:p>
                      <a:pPr algn="ctr"/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Ταμείο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Προϋπολογισμός Ταμείου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Προϋπολογισμός</a:t>
                      </a:r>
                      <a:r>
                        <a:rPr lang="el-GR" baseline="0" dirty="0">
                          <a:solidFill>
                            <a:schemeClr val="tx1"/>
                          </a:solidFill>
                        </a:rPr>
                        <a:t> Ενταγμένων Έργων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Πραγματικές</a:t>
                      </a:r>
                    </a:p>
                    <a:p>
                      <a:pPr algn="ctr"/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 Δαπάνες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Αιτήσεις Πληρωμών </a:t>
                      </a:r>
                    </a:p>
                    <a:p>
                      <a:pPr algn="ctr"/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στην ΕΕ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715380019"/>
                  </a:ext>
                </a:extLst>
              </a:tr>
              <a:tr h="406941">
                <a:tc>
                  <a:txBody>
                    <a:bodyPr/>
                    <a:lstStyle/>
                    <a:p>
                      <a:pPr algn="ctr"/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ΕΤΠΑ</a:t>
                      </a:r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i="0" dirty="0" smtClean="0">
                          <a:solidFill>
                            <a:schemeClr val="tx1"/>
                          </a:solidFill>
                        </a:rPr>
                        <a:t>€352,8εκ</a:t>
                      </a:r>
                      <a:r>
                        <a:rPr lang="el-GR" i="0" dirty="0">
                          <a:solidFill>
                            <a:schemeClr val="tx1"/>
                          </a:solidFill>
                        </a:rPr>
                        <a:t>. </a:t>
                      </a:r>
                      <a:endParaRPr lang="en-GB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>
                          <a:solidFill>
                            <a:schemeClr val="tx1"/>
                          </a:solidFill>
                        </a:rPr>
                        <a:t>€432,9εκ</a:t>
                      </a:r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>
                          <a:solidFill>
                            <a:schemeClr val="tx1"/>
                          </a:solidFill>
                        </a:rPr>
                        <a:t>€172,4εκ</a:t>
                      </a:r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>
                          <a:solidFill>
                            <a:schemeClr val="tx1"/>
                          </a:solidFill>
                        </a:rPr>
                        <a:t>€157,8 εκ</a:t>
                      </a:r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81078745"/>
                  </a:ext>
                </a:extLst>
              </a:tr>
              <a:tr h="406941">
                <a:tc>
                  <a:txBody>
                    <a:bodyPr/>
                    <a:lstStyle/>
                    <a:p>
                      <a:pPr algn="ctr"/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46430920"/>
                  </a:ext>
                </a:extLst>
              </a:tr>
              <a:tr h="406941">
                <a:tc>
                  <a:txBody>
                    <a:bodyPr/>
                    <a:lstStyle/>
                    <a:p>
                      <a:pPr algn="ctr"/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ΤΣ</a:t>
                      </a:r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i="0" dirty="0" smtClean="0">
                          <a:solidFill>
                            <a:schemeClr val="tx1"/>
                          </a:solidFill>
                        </a:rPr>
                        <a:t>€346,9εκ</a:t>
                      </a:r>
                      <a:r>
                        <a:rPr lang="el-GR" i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>
                          <a:solidFill>
                            <a:schemeClr val="tx1"/>
                          </a:solidFill>
                        </a:rPr>
                        <a:t>€294,7εκ</a:t>
                      </a:r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>
                          <a:solidFill>
                            <a:schemeClr val="tx1"/>
                          </a:solidFill>
                        </a:rPr>
                        <a:t>€108,3εκ</a:t>
                      </a:r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>
                          <a:solidFill>
                            <a:schemeClr val="tx1"/>
                          </a:solidFill>
                        </a:rPr>
                        <a:t>€105,3εκ</a:t>
                      </a:r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68124021"/>
                  </a:ext>
                </a:extLst>
              </a:tr>
              <a:tr h="406941">
                <a:tc>
                  <a:txBody>
                    <a:bodyPr/>
                    <a:lstStyle/>
                    <a:p>
                      <a:pPr algn="ctr"/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53774295"/>
                  </a:ext>
                </a:extLst>
              </a:tr>
              <a:tr h="438122">
                <a:tc>
                  <a:txBody>
                    <a:bodyPr/>
                    <a:lstStyle/>
                    <a:p>
                      <a:pPr algn="ctr"/>
                      <a:r>
                        <a:rPr lang="el-GR" sz="2000" dirty="0">
                          <a:solidFill>
                            <a:schemeClr val="tx1"/>
                          </a:solidFill>
                        </a:rPr>
                        <a:t>Σύνολο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000" i="0" dirty="0" smtClean="0">
                          <a:solidFill>
                            <a:schemeClr val="tx1"/>
                          </a:solidFill>
                        </a:rPr>
                        <a:t>€699,7εκ</a:t>
                      </a:r>
                      <a:r>
                        <a:rPr lang="el-GR" sz="2000" i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GB" sz="2000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000" dirty="0" smtClean="0">
                          <a:solidFill>
                            <a:schemeClr val="tx1"/>
                          </a:solidFill>
                        </a:rPr>
                        <a:t>€727,6εκ</a:t>
                      </a:r>
                      <a:r>
                        <a:rPr lang="el-GR" sz="2000" dirty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l-GR" sz="2000" dirty="0" smtClean="0">
                          <a:solidFill>
                            <a:schemeClr val="tx1"/>
                          </a:solidFill>
                        </a:rPr>
                        <a:t>(104%)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000" dirty="0" smtClean="0">
                          <a:solidFill>
                            <a:schemeClr val="tx1"/>
                          </a:solidFill>
                        </a:rPr>
                        <a:t>€280,7</a:t>
                      </a:r>
                      <a:r>
                        <a:rPr lang="el-GR" sz="2000" baseline="0" dirty="0" smtClean="0">
                          <a:solidFill>
                            <a:schemeClr val="tx1"/>
                          </a:solidFill>
                        </a:rPr>
                        <a:t>εκ</a:t>
                      </a:r>
                      <a:r>
                        <a:rPr lang="el-GR" sz="2000" baseline="0" dirty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l-GR" sz="2000" baseline="0" dirty="0" smtClean="0">
                          <a:solidFill>
                            <a:schemeClr val="tx1"/>
                          </a:solidFill>
                        </a:rPr>
                        <a:t>(40%)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000" dirty="0" smtClean="0">
                          <a:solidFill>
                            <a:schemeClr val="tx1"/>
                          </a:solidFill>
                        </a:rPr>
                        <a:t>€263,1εκ</a:t>
                      </a:r>
                      <a:r>
                        <a:rPr lang="el-GR" sz="2000" dirty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l-GR" sz="2000" dirty="0" smtClean="0">
                          <a:solidFill>
                            <a:schemeClr val="tx1"/>
                          </a:solidFill>
                        </a:rPr>
                        <a:t>(38</a:t>
                      </a:r>
                      <a:r>
                        <a:rPr lang="el-GR" sz="2000" dirty="0">
                          <a:solidFill>
                            <a:schemeClr val="tx1"/>
                          </a:solidFill>
                        </a:rPr>
                        <a:t>%)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91982659"/>
                  </a:ext>
                </a:extLst>
              </a:tr>
              <a:tr h="438122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850810069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03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bg1">
                <a:tint val="80000"/>
                <a:satMod val="300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Πρόοδος Δαπανών 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7918344"/>
              </p:ext>
            </p:extLst>
          </p:nvPr>
        </p:nvGraphicFramePr>
        <p:xfrm>
          <a:off x="609600" y="1600200"/>
          <a:ext cx="10972800" cy="5121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46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="" xmlns:a16="http://schemas.microsoft.com/office/drawing/2014/main" id="{C809A1B4-2A06-4DBA-9759-A02DAFBE0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911" y="41028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</a:t>
            </a:r>
            <a:r>
              <a:rPr lang="en-GB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Ενίσχυση της Ανταγωνιστικότητας της Οικονομίας</a:t>
            </a:r>
            <a:r>
              <a:rPr lang="el-GR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l-GR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96886"/>
            <a:ext cx="6368143" cy="45611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7243" y="2296886"/>
            <a:ext cx="6114757" cy="456111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116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015" y="274638"/>
            <a:ext cx="11687907" cy="1143000"/>
          </a:xfrm>
        </p:spPr>
        <p:txBody>
          <a:bodyPr>
            <a:noAutofit/>
          </a:bodyPr>
          <a:lstStyle/>
          <a:p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</a:t>
            </a:r>
            <a:r>
              <a:rPr lang="en-GB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Ενίσχυση της Ανταγωνιστικότητας της Οικονομίας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€170,6εκ.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23291"/>
            <a:ext cx="10972800" cy="4970585"/>
          </a:xfrm>
        </p:spPr>
        <p:txBody>
          <a:bodyPr>
            <a:normAutofit fontScale="92500" lnSpcReduction="10000"/>
          </a:bodyPr>
          <a:lstStyle/>
          <a:p>
            <a:r>
              <a:rPr lang="el-GR" sz="2800" dirty="0"/>
              <a:t>Προϋπολογισμός Ενταγμένων Έργων 	            </a:t>
            </a:r>
            <a:r>
              <a:rPr lang="el-GR" sz="2800" dirty="0" smtClean="0"/>
              <a:t>€233,1εκ</a:t>
            </a:r>
            <a:r>
              <a:rPr lang="el-GR" sz="2800" dirty="0"/>
              <a:t>. </a:t>
            </a:r>
            <a:r>
              <a:rPr lang="en-US" sz="2800" dirty="0" smtClean="0"/>
              <a:t>(</a:t>
            </a:r>
            <a:r>
              <a:rPr lang="el-GR" sz="2800" dirty="0" smtClean="0"/>
              <a:t>137%</a:t>
            </a:r>
            <a:r>
              <a:rPr lang="en-US" sz="2800" dirty="0"/>
              <a:t>)</a:t>
            </a:r>
            <a:endParaRPr lang="el-GR" sz="2800" dirty="0"/>
          </a:p>
          <a:p>
            <a:pPr lvl="1"/>
            <a:r>
              <a:rPr lang="el-GR" sz="1800" dirty="0"/>
              <a:t>Σχέδια Χορηγιών: </a:t>
            </a:r>
            <a:r>
              <a:rPr lang="el-GR" sz="1800" dirty="0" smtClean="0"/>
              <a:t>€120 </a:t>
            </a:r>
            <a:r>
              <a:rPr lang="el-GR" sz="1800" dirty="0"/>
              <a:t>εκ.</a:t>
            </a:r>
          </a:p>
          <a:p>
            <a:pPr lvl="1"/>
            <a:r>
              <a:rPr lang="el-GR" sz="1800" dirty="0"/>
              <a:t>Έργα Δημόσιων Συμβάσεων: </a:t>
            </a:r>
            <a:r>
              <a:rPr lang="el-GR" sz="1800" dirty="0" smtClean="0"/>
              <a:t>€113,1 </a:t>
            </a:r>
            <a:r>
              <a:rPr lang="el-GR" sz="1800" dirty="0"/>
              <a:t>εκ.</a:t>
            </a:r>
            <a:endParaRPr lang="en-GB" sz="1800" dirty="0"/>
          </a:p>
          <a:p>
            <a:r>
              <a:rPr lang="el-GR" sz="2800" dirty="0"/>
              <a:t>Δαπάνες Έργων				 	</a:t>
            </a:r>
            <a:r>
              <a:rPr lang="en-US" sz="2800" dirty="0"/>
              <a:t>	 </a:t>
            </a:r>
            <a:r>
              <a:rPr lang="el-GR" sz="2800" dirty="0" smtClean="0"/>
              <a:t>€76,4εκ</a:t>
            </a:r>
            <a:r>
              <a:rPr lang="el-GR" sz="2800" dirty="0"/>
              <a:t>. </a:t>
            </a:r>
            <a:r>
              <a:rPr lang="en-US" sz="2800" dirty="0" smtClean="0"/>
              <a:t>(</a:t>
            </a:r>
            <a:r>
              <a:rPr lang="el-GR" sz="2800" dirty="0" smtClean="0"/>
              <a:t>44,8%</a:t>
            </a:r>
            <a:r>
              <a:rPr lang="en-US" sz="2800" dirty="0"/>
              <a:t>)</a:t>
            </a:r>
            <a:endParaRPr lang="el-GR" sz="2800" dirty="0"/>
          </a:p>
          <a:p>
            <a:r>
              <a:rPr lang="el-GR" sz="2800" dirty="0"/>
              <a:t>Αιτήσεις Πληρωμών Έργων 			</a:t>
            </a:r>
            <a:r>
              <a:rPr lang="en-US" sz="2800" dirty="0"/>
              <a:t>	 </a:t>
            </a:r>
            <a:r>
              <a:rPr lang="el-GR" sz="2800" dirty="0" smtClean="0"/>
              <a:t>€71,4εκ. </a:t>
            </a:r>
            <a:r>
              <a:rPr lang="en-US" sz="2800" dirty="0" smtClean="0"/>
              <a:t>(</a:t>
            </a:r>
            <a:r>
              <a:rPr lang="el-GR" sz="2800" dirty="0" smtClean="0"/>
              <a:t>41,9%</a:t>
            </a:r>
            <a:r>
              <a:rPr lang="en-US" sz="2800" dirty="0"/>
              <a:t>)</a:t>
            </a:r>
            <a:endParaRPr lang="el-GR" sz="2800" dirty="0"/>
          </a:p>
          <a:p>
            <a:pPr marL="0" indent="0">
              <a:buNone/>
            </a:pPr>
            <a:endParaRPr lang="en-US" sz="2800" b="1" u="sng" dirty="0"/>
          </a:p>
          <a:p>
            <a:r>
              <a:rPr lang="el-GR" sz="2800" b="1" u="sng" dirty="0"/>
              <a:t>Ενταγμένα Έργα / Σχέδια (Ενδεικτικά)</a:t>
            </a:r>
          </a:p>
          <a:p>
            <a:pPr lvl="1"/>
            <a:r>
              <a:rPr lang="el-GR" sz="2000" i="1" dirty="0"/>
              <a:t>Ανέγερση Κέντρου Πληροφόρησης – Βιβλιοθήκη «Στέλιος Ιωάννου</a:t>
            </a:r>
            <a:r>
              <a:rPr lang="el-GR" sz="2000" i="1" dirty="0" smtClean="0"/>
              <a:t>»</a:t>
            </a:r>
          </a:p>
          <a:p>
            <a:pPr lvl="1"/>
            <a:r>
              <a:rPr lang="el-GR" sz="2000" i="1" dirty="0" smtClean="0"/>
              <a:t>Εργαστήρια Πολυτεχνικής Σχολής Πανεπιστημίου Κύπρου</a:t>
            </a:r>
            <a:endParaRPr lang="en-GB" sz="2000" i="1" dirty="0"/>
          </a:p>
          <a:p>
            <a:pPr lvl="1"/>
            <a:r>
              <a:rPr lang="el-GR" sz="2000" i="1" dirty="0"/>
              <a:t>Σχέδια Χορηγιών Υπουργείου Ενέργειας</a:t>
            </a:r>
            <a:r>
              <a:rPr lang="en-US" sz="2000" i="1" dirty="0"/>
              <a:t>, </a:t>
            </a:r>
            <a:r>
              <a:rPr lang="el-GR" sz="2000" i="1" dirty="0" smtClean="0"/>
              <a:t>Εμπορίου</a:t>
            </a:r>
            <a:r>
              <a:rPr lang="en-US" sz="2000" i="1" dirty="0" smtClean="0"/>
              <a:t> </a:t>
            </a:r>
            <a:r>
              <a:rPr lang="el-GR" sz="2000" i="1" dirty="0" smtClean="0"/>
              <a:t>και Βιομηχανίας</a:t>
            </a:r>
            <a:endParaRPr lang="en-US" sz="2000" i="1" dirty="0"/>
          </a:p>
          <a:p>
            <a:pPr lvl="1"/>
            <a:r>
              <a:rPr lang="el-GR" sz="2000" i="1" dirty="0"/>
              <a:t>Σχέδια Χορηγιών </a:t>
            </a:r>
            <a:r>
              <a:rPr lang="el-GR" sz="2000" i="1" dirty="0" smtClean="0"/>
              <a:t>ΙΕΚ </a:t>
            </a:r>
            <a:r>
              <a:rPr lang="el-GR" sz="2000" i="1" dirty="0"/>
              <a:t>(Πρόγραμμα Έρευνας και Καινοτομίας, </a:t>
            </a:r>
            <a:r>
              <a:rPr lang="en-US" sz="2000" i="1" dirty="0"/>
              <a:t>Restart 2016-2020</a:t>
            </a:r>
            <a:r>
              <a:rPr lang="el-GR" sz="2000" i="1" dirty="0"/>
              <a:t>)</a:t>
            </a:r>
            <a:endParaRPr lang="en-US" sz="2000" i="1" dirty="0"/>
          </a:p>
          <a:p>
            <a:pPr lvl="1"/>
            <a:r>
              <a:rPr lang="el-GR" sz="2000" i="1" dirty="0"/>
              <a:t>Σχέδιο Κινήτρων για τον Εμπλουτισμό και την Αναβάθμιση του Τουριστικού Προϊόντος</a:t>
            </a:r>
            <a:r>
              <a:rPr lang="en-US" sz="2000" i="1" dirty="0"/>
              <a:t> </a:t>
            </a:r>
            <a:r>
              <a:rPr lang="en-US" sz="2000" i="1" dirty="0" smtClean="0"/>
              <a:t>(</a:t>
            </a:r>
            <a:r>
              <a:rPr lang="el-GR" sz="2000" i="1" dirty="0" err="1" smtClean="0"/>
              <a:t>Υφ</a:t>
            </a:r>
            <a:r>
              <a:rPr lang="el-GR" sz="2000" i="1" dirty="0" smtClean="0"/>
              <a:t>. </a:t>
            </a:r>
            <a:r>
              <a:rPr lang="en-US" sz="2000" i="1" dirty="0" smtClean="0"/>
              <a:t>T</a:t>
            </a:r>
            <a:r>
              <a:rPr lang="el-GR" sz="2000" i="1" dirty="0" err="1" smtClean="0"/>
              <a:t>ουρ</a:t>
            </a:r>
            <a:r>
              <a:rPr lang="el-GR" sz="2000" i="1" dirty="0" smtClean="0"/>
              <a:t>.)</a:t>
            </a:r>
          </a:p>
          <a:p>
            <a:pPr lvl="1"/>
            <a:r>
              <a:rPr lang="el-GR" sz="2000" i="1" dirty="0" smtClean="0"/>
              <a:t>Χρήση Χρηματοδοτικών Εργαλείων</a:t>
            </a:r>
            <a:endParaRPr lang="en-US" sz="2000" i="1" dirty="0"/>
          </a:p>
          <a:p>
            <a:endParaRPr lang="en-US" sz="2400" i="1" dirty="0"/>
          </a:p>
          <a:p>
            <a:endParaRPr lang="el-GR" sz="2400" i="1" dirty="0"/>
          </a:p>
          <a:p>
            <a:endParaRPr lang="el-GR" sz="2400" i="1" dirty="0"/>
          </a:p>
          <a:p>
            <a:endParaRPr lang="el-GR" sz="2800" i="1" u="sng" dirty="0"/>
          </a:p>
          <a:p>
            <a:endParaRPr lang="el-GR" sz="2800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668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368861"/>
            <a:ext cx="12191999" cy="1325563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Άξονας Προτεραιότητας </a:t>
            </a:r>
            <a:r>
              <a:rPr lang="en-GB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l-GR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Προώθηση Χρήσης</a:t>
            </a: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l-GR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Τεχνολογιών Πληροφορίας και Επικοινωνιών</a:t>
            </a:r>
            <a:endParaRPr lang="en-GB" sz="3200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8984"/>
            <a:ext cx="8243002" cy="45790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4351" y="2278985"/>
            <a:ext cx="6537648" cy="4579014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B424-7BC2-4C2B-8BFB-7A9A39822437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470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ales Direction 16X9">
  <a:themeElements>
    <a:clrScheme name="Custom 1">
      <a:dk1>
        <a:srgbClr val="595959"/>
      </a:dk1>
      <a:lt1>
        <a:sysClr val="window" lastClr="FFFFFF"/>
      </a:lt1>
      <a:dk2>
        <a:srgbClr val="000000"/>
      </a:dk2>
      <a:lt2>
        <a:srgbClr val="FFFFFF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lesDirection_16x9.potx" id="{FE35DD5A-B687-4161-B4D9-35484B75A379}" vid="{5DB76398-B2EF-4269-B3B2-C0E4C29F355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4379</TotalTime>
  <Words>286</Words>
  <Application>Microsoft Office PowerPoint</Application>
  <PresentationFormat>Widescreen</PresentationFormat>
  <Paragraphs>186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 Unicode MS</vt:lpstr>
      <vt:lpstr>Arial</vt:lpstr>
      <vt:lpstr>Book Antiqua</vt:lpstr>
      <vt:lpstr>Calibri</vt:lpstr>
      <vt:lpstr>Symbol</vt:lpstr>
      <vt:lpstr>Tahoma</vt:lpstr>
      <vt:lpstr>Times New Roman</vt:lpstr>
      <vt:lpstr>Wingdings</vt:lpstr>
      <vt:lpstr>Office Theme</vt:lpstr>
      <vt:lpstr>Sales Direction 16X9</vt:lpstr>
      <vt:lpstr>εισαγωγή στο POWERPOINT 2010</vt:lpstr>
      <vt:lpstr> Στόχοι 2017&amp;2018 </vt:lpstr>
      <vt:lpstr>Κατανομή Προϋπολογισμού Επιχειρησιακού Προγράμματος - €699,7εκ (Δημ. Δαπάνη)</vt:lpstr>
      <vt:lpstr>Ενεργοποίηση / Δέσμευση Προγράμματος  (€699,7εκ. Προϋπολογισμός Επιχειρησιακού Προγράμματος – Δημ. Δαπάνη)</vt:lpstr>
      <vt:lpstr>Πρόοδος Υλοποίησης (Δημόσια Δαπάνη)</vt:lpstr>
      <vt:lpstr>Πρόοδος Δαπανών </vt:lpstr>
      <vt:lpstr>Άξονας Προτεραιότητας 1  Ενίσχυση της Ανταγωνιστικότητας της Οικονομίας  </vt:lpstr>
      <vt:lpstr>Άξονας Προτεραιότητας 1  Ενίσχυση της Ανταγωνιστικότητας της Οικονομίας (€170,6εκ.)</vt:lpstr>
      <vt:lpstr>Άξονας Προτεραιότητας 2 Προώθηση Χρήσης Τεχνολογιών Πληροφορίας και Επικοινωνιών</vt:lpstr>
      <vt:lpstr>Άξονας Προτεραιότητας 2 Προώθηση Χρήσης Τεχνολογιών Πληροφορίας και Επικοινωνιών (€64,1 εκ.)</vt:lpstr>
      <vt:lpstr>Άξονας Προτεραιότητας 3 Προσαρμογή στην Κλιματική Αλλαγή και Διατήρηση του Περιβάλλοντος </vt:lpstr>
      <vt:lpstr>Άξονας Προτεραιότητας 3 Προσαρμογή στην Κλιματική Αλλαγή και Διατήρηση του Περιβάλλοντος (€30,4 εκ.) </vt:lpstr>
      <vt:lpstr>Άξονας Προτεραιότητας 4  Διαχείριση Στερεών Αποβλήτων και Υδάτινων Πόρων </vt:lpstr>
      <vt:lpstr>Άξονας Προτεραιότητας 4  Διαχείριση Στερεών Αποβλήτων και Υδάτινων Πόρων (€163,9 εκ.) </vt:lpstr>
      <vt:lpstr>Άξονας Προτεραιότητας 5  Προώθηση Βιώσιμων Μεταφορών και Μείωση Εκπομπών Διοξειδίου του Άνθρακα </vt:lpstr>
      <vt:lpstr>Άξονας Προτεραιότητας 5  Προώθηση Βιώσιμων Μεταφορών και Μείωση Εκπομπών Διοξειδίου του Άνθρακα (€164,7 εκ.) </vt:lpstr>
      <vt:lpstr>Άξονας Προτεραιότητας 6 Βιώσιμη Αστική Ανάπτυξη </vt:lpstr>
      <vt:lpstr>Άξονας Προτεραιότητας 6 Βιώσιμη Αστική Ανάπτυξη (€80,3 εκ.) </vt:lpstr>
      <vt:lpstr>Άξονας Προτεραιότητας 7 Τεχνική Βοήθεια (€25,7 εκ.)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Επιτροπή Παρακολούθησης Επιχειρησιακών Προγραμμάτων «Ανταγωνιστικότητα και Αειφόρος Ανάπτυξη» και Απασχόληση, Ανθρώπινοι Πόροι και Κοινωνική Συνοχή» 2014-2020</dc:title>
  <dc:creator>Tofarides Despo</dc:creator>
  <cp:lastModifiedBy>Sardou  Lora</cp:lastModifiedBy>
  <cp:revision>525</cp:revision>
  <cp:lastPrinted>2019-06-24T09:49:59Z</cp:lastPrinted>
  <dcterms:created xsi:type="dcterms:W3CDTF">2016-09-20T10:47:59Z</dcterms:created>
  <dcterms:modified xsi:type="dcterms:W3CDTF">2019-06-27T09:43:36Z</dcterms:modified>
</cp:coreProperties>
</file>