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97" r:id="rId2"/>
    <p:sldMasterId id="2147483773" r:id="rId3"/>
    <p:sldMasterId id="2147484024" r:id="rId4"/>
    <p:sldMasterId id="2147484047" r:id="rId5"/>
  </p:sldMasterIdLst>
  <p:notesMasterIdLst>
    <p:notesMasterId r:id="rId30"/>
  </p:notesMasterIdLst>
  <p:handoutMasterIdLst>
    <p:handoutMasterId r:id="rId31"/>
  </p:handoutMasterIdLst>
  <p:sldIdLst>
    <p:sldId id="257" r:id="rId6"/>
    <p:sldId id="410" r:id="rId7"/>
    <p:sldId id="441" r:id="rId8"/>
    <p:sldId id="423" r:id="rId9"/>
    <p:sldId id="424" r:id="rId10"/>
    <p:sldId id="432" r:id="rId11"/>
    <p:sldId id="411" r:id="rId12"/>
    <p:sldId id="415" r:id="rId13"/>
    <p:sldId id="427" r:id="rId14"/>
    <p:sldId id="438" r:id="rId15"/>
    <p:sldId id="433" r:id="rId16"/>
    <p:sldId id="435" r:id="rId17"/>
    <p:sldId id="434" r:id="rId18"/>
    <p:sldId id="458" r:id="rId19"/>
    <p:sldId id="436" r:id="rId20"/>
    <p:sldId id="455" r:id="rId21"/>
    <p:sldId id="456" r:id="rId22"/>
    <p:sldId id="457" r:id="rId23"/>
    <p:sldId id="437" r:id="rId24"/>
    <p:sldId id="419" r:id="rId25"/>
    <p:sldId id="421" r:id="rId26"/>
    <p:sldId id="422" r:id="rId27"/>
    <p:sldId id="440" r:id="rId28"/>
    <p:sldId id="378" r:id="rId2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9933"/>
    <a:srgbClr val="FF6600"/>
    <a:srgbClr val="CCCCFF"/>
    <a:srgbClr val="E7EBF5"/>
    <a:srgbClr val="CCD5EA"/>
    <a:srgbClr val="800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3" autoAdjust="0"/>
    <p:restoredTop sz="66232" autoAdjust="0"/>
  </p:normalViewPr>
  <p:slideViewPr>
    <p:cSldViewPr>
      <p:cViewPr varScale="1">
        <p:scale>
          <a:sx n="57" d="100"/>
          <a:sy n="57" d="100"/>
        </p:scale>
        <p:origin x="-25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94BCA-6FEB-4BAD-BC53-4BA99858C730}" type="doc">
      <dgm:prSet loTypeId="urn:microsoft.com/office/officeart/2011/layout/HexagonRadial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D4E25EC0-AC0C-4509-A935-C9F7E63A22E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l-GR" sz="2000" b="1" dirty="0" smtClean="0"/>
            <a:t>Εστίαση στους στόχους της Στρατηγικής Ευρώπη 2020</a:t>
          </a:r>
          <a:endParaRPr lang="en-US" sz="2000" b="1" i="1" dirty="0"/>
        </a:p>
      </dgm:t>
    </dgm:pt>
    <dgm:pt modelId="{FABAE4AA-FD91-4985-82D9-152F2432040F}" type="parTrans" cxnId="{9C7BF841-84BD-4BF8-8758-BEAF29CE30EC}">
      <dgm:prSet/>
      <dgm:spPr/>
      <dgm:t>
        <a:bodyPr/>
        <a:lstStyle/>
        <a:p>
          <a:endParaRPr lang="en-US"/>
        </a:p>
      </dgm:t>
    </dgm:pt>
    <dgm:pt modelId="{1722B528-EECC-4BFF-998C-B38202D3F3F4}" type="sibTrans" cxnId="{9C7BF841-84BD-4BF8-8758-BEAF29CE30EC}">
      <dgm:prSet/>
      <dgm:spPr/>
      <dgm:t>
        <a:bodyPr/>
        <a:lstStyle/>
        <a:p>
          <a:endParaRPr lang="en-US"/>
        </a:p>
      </dgm:t>
    </dgm:pt>
    <dgm:pt modelId="{4DC19F6C-752B-4B37-BE9B-92E685377237}">
      <dgm:prSet phldrT="[Text]" custT="1"/>
      <dgm:spPr>
        <a:solidFill>
          <a:schemeClr val="tx2"/>
        </a:solidFill>
      </dgm:spPr>
      <dgm:t>
        <a:bodyPr/>
        <a:lstStyle/>
        <a:p>
          <a:r>
            <a:rPr lang="el-GR" sz="1800" b="1" i="1" dirty="0" smtClean="0"/>
            <a:t>Συνέργια Πολιτικής Συνοχής, Αγροτικής και Αλιευτικής Πολιτικής</a:t>
          </a:r>
          <a:endParaRPr lang="en-US" sz="1800" b="1" i="1" dirty="0"/>
        </a:p>
      </dgm:t>
    </dgm:pt>
    <dgm:pt modelId="{57EBDBB7-204B-4B9A-8911-67BF41699237}" type="parTrans" cxnId="{2E9CC7FF-9407-4A56-8BEB-8066FBBB14E0}">
      <dgm:prSet/>
      <dgm:spPr/>
      <dgm:t>
        <a:bodyPr/>
        <a:lstStyle/>
        <a:p>
          <a:endParaRPr lang="en-US"/>
        </a:p>
      </dgm:t>
    </dgm:pt>
    <dgm:pt modelId="{9E46BF2F-3ABB-420E-9930-00944AF7B8FC}" type="sibTrans" cxnId="{2E9CC7FF-9407-4A56-8BEB-8066FBBB14E0}">
      <dgm:prSet/>
      <dgm:spPr/>
      <dgm:t>
        <a:bodyPr/>
        <a:lstStyle/>
        <a:p>
          <a:endParaRPr lang="en-US"/>
        </a:p>
      </dgm:t>
    </dgm:pt>
    <dgm:pt modelId="{F12D9150-3F4F-4745-8BAD-62FDE9EEC645}">
      <dgm:prSet phldrT="[Text]" custT="1"/>
      <dgm:spPr/>
      <dgm:t>
        <a:bodyPr/>
        <a:lstStyle/>
        <a:p>
          <a:r>
            <a:rPr lang="el-GR" sz="1600" b="1" dirty="0" smtClean="0"/>
            <a:t>Στήριξη ολοκληρωμένης προσέγγισης στην ανάπτυξη</a:t>
          </a:r>
          <a:endParaRPr lang="en-US" sz="1600" b="1" dirty="0"/>
        </a:p>
      </dgm:t>
    </dgm:pt>
    <dgm:pt modelId="{15DEFDE5-B779-4995-B226-1F2D36E54583}" type="parTrans" cxnId="{24B71E14-1036-4B82-AB86-505D41E2A609}">
      <dgm:prSet/>
      <dgm:spPr/>
      <dgm:t>
        <a:bodyPr/>
        <a:lstStyle/>
        <a:p>
          <a:endParaRPr lang="en-US"/>
        </a:p>
      </dgm:t>
    </dgm:pt>
    <dgm:pt modelId="{8AFA59CA-6FAB-4187-8CAE-A49542EFD24F}" type="sibTrans" cxnId="{24B71E14-1036-4B82-AB86-505D41E2A609}">
      <dgm:prSet/>
      <dgm:spPr/>
      <dgm:t>
        <a:bodyPr/>
        <a:lstStyle/>
        <a:p>
          <a:endParaRPr lang="en-US"/>
        </a:p>
      </dgm:t>
    </dgm:pt>
    <dgm:pt modelId="{AC928236-7501-4DC0-887F-15A8594BC92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l-GR" sz="1600" b="1" dirty="0" smtClean="0"/>
            <a:t>Έμφαση στα αποτελέσματα</a:t>
          </a:r>
          <a:endParaRPr lang="en-US" sz="1600" b="1" dirty="0"/>
        </a:p>
      </dgm:t>
    </dgm:pt>
    <dgm:pt modelId="{380528DC-2C40-4B84-B814-5D857B0F36F3}" type="parTrans" cxnId="{A25E4E1F-0D6E-4530-9231-CBA6B60A8797}">
      <dgm:prSet/>
      <dgm:spPr/>
      <dgm:t>
        <a:bodyPr/>
        <a:lstStyle/>
        <a:p>
          <a:endParaRPr lang="en-US"/>
        </a:p>
      </dgm:t>
    </dgm:pt>
    <dgm:pt modelId="{58A2A554-3496-41D4-BEE5-AC52E6C8F0F6}" type="sibTrans" cxnId="{A25E4E1F-0D6E-4530-9231-CBA6B60A8797}">
      <dgm:prSet/>
      <dgm:spPr/>
      <dgm:t>
        <a:bodyPr/>
        <a:lstStyle/>
        <a:p>
          <a:endParaRPr lang="en-US"/>
        </a:p>
      </dgm:t>
    </dgm:pt>
    <dgm:pt modelId="{7C20AC0E-A622-4A8C-9122-C5243B624064}">
      <dgm:prSet phldrT="[Text]" custT="1"/>
      <dgm:spPr/>
      <dgm:t>
        <a:bodyPr/>
        <a:lstStyle/>
        <a:p>
          <a:r>
            <a:rPr lang="el-GR" sz="1600" b="1" dirty="0" smtClean="0"/>
            <a:t>Ενίσχυση Εδαφικής Συνοχής</a:t>
          </a:r>
          <a:endParaRPr lang="en-US" sz="1600" b="1" dirty="0"/>
        </a:p>
      </dgm:t>
    </dgm:pt>
    <dgm:pt modelId="{89A76041-424B-4961-A7C9-992AE34BB9D4}" type="parTrans" cxnId="{F6403720-49D1-41CE-825E-72C7094788EE}">
      <dgm:prSet/>
      <dgm:spPr/>
      <dgm:t>
        <a:bodyPr/>
        <a:lstStyle/>
        <a:p>
          <a:endParaRPr lang="en-US"/>
        </a:p>
      </dgm:t>
    </dgm:pt>
    <dgm:pt modelId="{0364485C-1AD9-441F-A8A6-35B01EAFA6B0}" type="sibTrans" cxnId="{F6403720-49D1-41CE-825E-72C7094788EE}">
      <dgm:prSet/>
      <dgm:spPr/>
      <dgm:t>
        <a:bodyPr/>
        <a:lstStyle/>
        <a:p>
          <a:endParaRPr lang="en-US"/>
        </a:p>
      </dgm:t>
    </dgm:pt>
    <dgm:pt modelId="{565F3633-DD8F-4FC4-85AF-29F08436B13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l-GR" sz="1600" b="1" dirty="0" smtClean="0"/>
            <a:t>Ενίσχυση της αποδοτικής αξιοποίησης των πόρων</a:t>
          </a:r>
          <a:endParaRPr lang="en-US" sz="1600" b="1" dirty="0"/>
        </a:p>
      </dgm:t>
    </dgm:pt>
    <dgm:pt modelId="{2923E933-CB64-4E8C-BA43-643D7659B654}" type="parTrans" cxnId="{7BE4EDE7-1E0E-4DEA-AC7A-3E5A2F660CAA}">
      <dgm:prSet/>
      <dgm:spPr/>
      <dgm:t>
        <a:bodyPr/>
        <a:lstStyle/>
        <a:p>
          <a:endParaRPr lang="en-US"/>
        </a:p>
      </dgm:t>
    </dgm:pt>
    <dgm:pt modelId="{A8828AE1-8B26-447D-A28B-F99D69D6E202}" type="sibTrans" cxnId="{7BE4EDE7-1E0E-4DEA-AC7A-3E5A2F660CAA}">
      <dgm:prSet/>
      <dgm:spPr/>
      <dgm:t>
        <a:bodyPr/>
        <a:lstStyle/>
        <a:p>
          <a:endParaRPr lang="en-US"/>
        </a:p>
      </dgm:t>
    </dgm:pt>
    <dgm:pt modelId="{7B1A99F5-109E-4660-8A26-D3195559E199}">
      <dgm:prSet phldrT="[Text]" custT="1"/>
      <dgm:spPr/>
      <dgm:t>
        <a:bodyPr/>
        <a:lstStyle/>
        <a:p>
          <a:r>
            <a:rPr lang="el-GR" sz="1600" b="1" dirty="0" smtClean="0"/>
            <a:t>Θεματική επικέντρωση πόρων</a:t>
          </a:r>
          <a:endParaRPr lang="en-US" sz="1600" b="1" dirty="0"/>
        </a:p>
      </dgm:t>
    </dgm:pt>
    <dgm:pt modelId="{0617256F-C4B2-4CE6-9F1A-5F4BAD5D7CC9}" type="parTrans" cxnId="{3F83163E-88EA-4919-8077-FEF3AA98C2F3}">
      <dgm:prSet/>
      <dgm:spPr/>
      <dgm:t>
        <a:bodyPr/>
        <a:lstStyle/>
        <a:p>
          <a:endParaRPr lang="en-US"/>
        </a:p>
      </dgm:t>
    </dgm:pt>
    <dgm:pt modelId="{D5FD84B5-3AC8-4C9D-A5BD-DA720AEE0A0E}" type="sibTrans" cxnId="{3F83163E-88EA-4919-8077-FEF3AA98C2F3}">
      <dgm:prSet/>
      <dgm:spPr/>
      <dgm:t>
        <a:bodyPr/>
        <a:lstStyle/>
        <a:p>
          <a:endParaRPr lang="en-US"/>
        </a:p>
      </dgm:t>
    </dgm:pt>
    <dgm:pt modelId="{54F69291-5A71-4117-A553-906E4FD3D5DD}">
      <dgm:prSet custT="1"/>
      <dgm:spPr/>
      <dgm:t>
        <a:bodyPr/>
        <a:lstStyle/>
        <a:p>
          <a:endParaRPr lang="en-US"/>
        </a:p>
      </dgm:t>
    </dgm:pt>
    <dgm:pt modelId="{6A7850D2-E134-42A9-B942-921CEF3EA88C}" type="parTrans" cxnId="{8B137CD7-0E68-46C0-AD60-22377856EC39}">
      <dgm:prSet/>
      <dgm:spPr/>
      <dgm:t>
        <a:bodyPr/>
        <a:lstStyle/>
        <a:p>
          <a:endParaRPr lang="en-US"/>
        </a:p>
      </dgm:t>
    </dgm:pt>
    <dgm:pt modelId="{A178C424-3CEE-4E6B-8519-9D9679C45443}" type="sibTrans" cxnId="{8B137CD7-0E68-46C0-AD60-22377856EC39}">
      <dgm:prSet/>
      <dgm:spPr/>
      <dgm:t>
        <a:bodyPr/>
        <a:lstStyle/>
        <a:p>
          <a:endParaRPr lang="en-US"/>
        </a:p>
      </dgm:t>
    </dgm:pt>
    <dgm:pt modelId="{7C19CB28-60CD-4B75-B0EA-E095A853C847}">
      <dgm:prSet custT="1"/>
      <dgm:spPr/>
      <dgm:t>
        <a:bodyPr/>
        <a:lstStyle/>
        <a:p>
          <a:endParaRPr lang="en-US" sz="2000" b="1" i="1" dirty="0"/>
        </a:p>
      </dgm:t>
    </dgm:pt>
    <dgm:pt modelId="{7A26F548-D676-413D-8024-57A16CDEF00C}" type="parTrans" cxnId="{DF74AE86-55E9-4888-85E4-B637710E56B7}">
      <dgm:prSet/>
      <dgm:spPr/>
      <dgm:t>
        <a:bodyPr/>
        <a:lstStyle/>
        <a:p>
          <a:endParaRPr lang="en-US"/>
        </a:p>
      </dgm:t>
    </dgm:pt>
    <dgm:pt modelId="{536643C7-4135-4C42-9461-BAF84A771636}" type="sibTrans" cxnId="{DF74AE86-55E9-4888-85E4-B637710E56B7}">
      <dgm:prSet/>
      <dgm:spPr/>
      <dgm:t>
        <a:bodyPr/>
        <a:lstStyle/>
        <a:p>
          <a:endParaRPr lang="en-US"/>
        </a:p>
      </dgm:t>
    </dgm:pt>
    <dgm:pt modelId="{F60F32F1-F5B8-45E6-B2B5-4C87B50525D6}">
      <dgm:prSet/>
      <dgm:spPr/>
      <dgm:t>
        <a:bodyPr/>
        <a:lstStyle/>
        <a:p>
          <a:endParaRPr lang="en-US"/>
        </a:p>
      </dgm:t>
    </dgm:pt>
    <dgm:pt modelId="{0F5CA100-D3D5-4D72-9D26-81B3CA4AB316}" type="parTrans" cxnId="{0927C0EC-19D2-473A-B469-877C45F62557}">
      <dgm:prSet/>
      <dgm:spPr/>
      <dgm:t>
        <a:bodyPr/>
        <a:lstStyle/>
        <a:p>
          <a:endParaRPr lang="en-US"/>
        </a:p>
      </dgm:t>
    </dgm:pt>
    <dgm:pt modelId="{D4404C41-8FA7-479C-895A-02892DA2FD75}" type="sibTrans" cxnId="{0927C0EC-19D2-473A-B469-877C45F62557}">
      <dgm:prSet/>
      <dgm:spPr/>
      <dgm:t>
        <a:bodyPr/>
        <a:lstStyle/>
        <a:p>
          <a:endParaRPr lang="en-US"/>
        </a:p>
      </dgm:t>
    </dgm:pt>
    <dgm:pt modelId="{D4D7CD09-6A5D-4563-B1DF-F55132BFA69C}" type="pres">
      <dgm:prSet presAssocID="{A9794BCA-6FEB-4BAD-BC53-4BA99858C73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1615634-A8D3-4E68-96E5-4FABC5714E75}" type="pres">
      <dgm:prSet presAssocID="{D4E25EC0-AC0C-4509-A935-C9F7E63A22E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FDE730A3-2617-4280-AAFC-3E4A95706C90}" type="pres">
      <dgm:prSet presAssocID="{4DC19F6C-752B-4B37-BE9B-92E685377237}" presName="Accent1" presStyleCnt="0"/>
      <dgm:spPr/>
    </dgm:pt>
    <dgm:pt modelId="{C24A5636-8384-4471-94C9-84BE14641C6D}" type="pres">
      <dgm:prSet presAssocID="{4DC19F6C-752B-4B37-BE9B-92E685377237}" presName="Accent" presStyleLbl="bgShp" presStyleIdx="0" presStyleCnt="6"/>
      <dgm:spPr/>
    </dgm:pt>
    <dgm:pt modelId="{B0054360-CAC9-4FDC-A2C6-68773596A9A3}" type="pres">
      <dgm:prSet presAssocID="{4DC19F6C-752B-4B37-BE9B-92E685377237}" presName="Child1" presStyleLbl="node1" presStyleIdx="0" presStyleCnt="6" custScaleX="1331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6E541-287D-4517-B1DA-9F1D46AD5461}" type="pres">
      <dgm:prSet presAssocID="{F12D9150-3F4F-4745-8BAD-62FDE9EEC645}" presName="Accent2" presStyleCnt="0"/>
      <dgm:spPr/>
    </dgm:pt>
    <dgm:pt modelId="{A4883D40-12F7-43C2-A9F2-9F61386ABDDC}" type="pres">
      <dgm:prSet presAssocID="{F12D9150-3F4F-4745-8BAD-62FDE9EEC645}" presName="Accent" presStyleLbl="bgShp" presStyleIdx="1" presStyleCnt="6"/>
      <dgm:spPr/>
    </dgm:pt>
    <dgm:pt modelId="{F9BFDDE9-3531-4C1D-A9D2-55B641B12E1A}" type="pres">
      <dgm:prSet presAssocID="{F12D9150-3F4F-4745-8BAD-62FDE9EEC645}" presName="Child2" presStyleLbl="node1" presStyleIdx="1" presStyleCnt="6" custScaleX="1189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0F80D-0390-4457-98CC-A1B6A8889CC9}" type="pres">
      <dgm:prSet presAssocID="{AC928236-7501-4DC0-887F-15A8594BC922}" presName="Accent3" presStyleCnt="0"/>
      <dgm:spPr/>
    </dgm:pt>
    <dgm:pt modelId="{DAB99A81-E92B-4036-8A7C-5B755F9DD9C2}" type="pres">
      <dgm:prSet presAssocID="{AC928236-7501-4DC0-887F-15A8594BC922}" presName="Accent" presStyleLbl="bgShp" presStyleIdx="2" presStyleCnt="6"/>
      <dgm:spPr/>
    </dgm:pt>
    <dgm:pt modelId="{87C41026-983F-4807-88E4-6AC197D120A1}" type="pres">
      <dgm:prSet presAssocID="{AC928236-7501-4DC0-887F-15A8594BC922}" presName="Child3" presStyleLbl="node1" presStyleIdx="2" presStyleCnt="6" custScaleX="120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B303F-BC44-43FC-B8CF-6B43C3B1AB4E}" type="pres">
      <dgm:prSet presAssocID="{7C20AC0E-A622-4A8C-9122-C5243B624064}" presName="Accent4" presStyleCnt="0"/>
      <dgm:spPr/>
    </dgm:pt>
    <dgm:pt modelId="{E63A067F-3C93-4158-8A42-09EE51426B7A}" type="pres">
      <dgm:prSet presAssocID="{7C20AC0E-A622-4A8C-9122-C5243B624064}" presName="Accent" presStyleLbl="bgShp" presStyleIdx="3" presStyleCnt="6"/>
      <dgm:spPr/>
    </dgm:pt>
    <dgm:pt modelId="{4DE54449-EDD2-4B19-87C4-AE65A79DB08D}" type="pres">
      <dgm:prSet presAssocID="{7C20AC0E-A622-4A8C-9122-C5243B624064}" presName="Child4" presStyleLbl="node1" presStyleIdx="3" presStyleCnt="6" custScaleX="109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C2819-F87B-4F98-9E71-4856AF3BCE5F}" type="pres">
      <dgm:prSet presAssocID="{565F3633-DD8F-4FC4-85AF-29F08436B136}" presName="Accent5" presStyleCnt="0"/>
      <dgm:spPr/>
    </dgm:pt>
    <dgm:pt modelId="{0FBA9EE7-E83B-4A53-853A-43D79C178A51}" type="pres">
      <dgm:prSet presAssocID="{565F3633-DD8F-4FC4-85AF-29F08436B136}" presName="Accent" presStyleLbl="bgShp" presStyleIdx="4" presStyleCnt="6"/>
      <dgm:spPr/>
    </dgm:pt>
    <dgm:pt modelId="{70B81D71-4857-4D38-9DEB-EB797F78E72E}" type="pres">
      <dgm:prSet presAssocID="{565F3633-DD8F-4FC4-85AF-29F08436B136}" presName="Child5" presStyleLbl="node1" presStyleIdx="4" presStyleCnt="6" custScaleX="123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B94A2-83B0-4D0D-AF92-9F766980ADCA}" type="pres">
      <dgm:prSet presAssocID="{7B1A99F5-109E-4660-8A26-D3195559E199}" presName="Accent6" presStyleCnt="0"/>
      <dgm:spPr/>
    </dgm:pt>
    <dgm:pt modelId="{F18A9B19-5670-4782-9388-F120253B2C0D}" type="pres">
      <dgm:prSet presAssocID="{7B1A99F5-109E-4660-8A26-D3195559E199}" presName="Accent" presStyleLbl="bgShp" presStyleIdx="5" presStyleCnt="6"/>
      <dgm:spPr/>
    </dgm:pt>
    <dgm:pt modelId="{924CB856-F84B-487B-8C49-E7022627619E}" type="pres">
      <dgm:prSet presAssocID="{7B1A99F5-109E-4660-8A26-D3195559E199}" presName="Child6" presStyleLbl="node1" presStyleIdx="5" presStyleCnt="6" custScaleX="124574" custLinFactNeighborX="-17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AE651D-2B99-454F-9AAE-AA5152EEF000}" type="presOf" srcId="{4DC19F6C-752B-4B37-BE9B-92E685377237}" destId="{B0054360-CAC9-4FDC-A2C6-68773596A9A3}" srcOrd="0" destOrd="0" presId="urn:microsoft.com/office/officeart/2011/layout/HexagonRadial"/>
    <dgm:cxn modelId="{8B137CD7-0E68-46C0-AD60-22377856EC39}" srcId="{A9794BCA-6FEB-4BAD-BC53-4BA99858C730}" destId="{54F69291-5A71-4117-A553-906E4FD3D5DD}" srcOrd="2" destOrd="0" parTransId="{6A7850D2-E134-42A9-B942-921CEF3EA88C}" sibTransId="{A178C424-3CEE-4E6B-8519-9D9679C45443}"/>
    <dgm:cxn modelId="{06C2B59E-993C-4E29-996C-0A53CF119EDC}" type="presOf" srcId="{F12D9150-3F4F-4745-8BAD-62FDE9EEC645}" destId="{F9BFDDE9-3531-4C1D-A9D2-55B641B12E1A}" srcOrd="0" destOrd="0" presId="urn:microsoft.com/office/officeart/2011/layout/HexagonRadial"/>
    <dgm:cxn modelId="{3814C04A-1C7C-46E8-B2DE-0E282F945F93}" type="presOf" srcId="{7C20AC0E-A622-4A8C-9122-C5243B624064}" destId="{4DE54449-EDD2-4B19-87C4-AE65A79DB08D}" srcOrd="0" destOrd="0" presId="urn:microsoft.com/office/officeart/2011/layout/HexagonRadial"/>
    <dgm:cxn modelId="{EB264CD7-21DF-4280-AFA7-3C691DA6A6C3}" type="presOf" srcId="{D4E25EC0-AC0C-4509-A935-C9F7E63A22E1}" destId="{71615634-A8D3-4E68-96E5-4FABC5714E75}" srcOrd="0" destOrd="0" presId="urn:microsoft.com/office/officeart/2011/layout/HexagonRadial"/>
    <dgm:cxn modelId="{DF74AE86-55E9-4888-85E4-B637710E56B7}" srcId="{A9794BCA-6FEB-4BAD-BC53-4BA99858C730}" destId="{7C19CB28-60CD-4B75-B0EA-E095A853C847}" srcOrd="3" destOrd="0" parTransId="{7A26F548-D676-413D-8024-57A16CDEF00C}" sibTransId="{536643C7-4135-4C42-9461-BAF84A771636}"/>
    <dgm:cxn modelId="{A6004CF7-2AB2-4DAD-BFC6-A9AD7D641F59}" type="presOf" srcId="{AC928236-7501-4DC0-887F-15A8594BC922}" destId="{87C41026-983F-4807-88E4-6AC197D120A1}" srcOrd="0" destOrd="0" presId="urn:microsoft.com/office/officeart/2011/layout/HexagonRadial"/>
    <dgm:cxn modelId="{230BAAA0-46BA-4178-BAF7-260C409F8841}" type="presOf" srcId="{565F3633-DD8F-4FC4-85AF-29F08436B136}" destId="{70B81D71-4857-4D38-9DEB-EB797F78E72E}" srcOrd="0" destOrd="0" presId="urn:microsoft.com/office/officeart/2011/layout/HexagonRadial"/>
    <dgm:cxn modelId="{F6403720-49D1-41CE-825E-72C7094788EE}" srcId="{D4E25EC0-AC0C-4509-A935-C9F7E63A22E1}" destId="{7C20AC0E-A622-4A8C-9122-C5243B624064}" srcOrd="3" destOrd="0" parTransId="{89A76041-424B-4961-A7C9-992AE34BB9D4}" sibTransId="{0364485C-1AD9-441F-A8A6-35B01EAFA6B0}"/>
    <dgm:cxn modelId="{24B71E14-1036-4B82-AB86-505D41E2A609}" srcId="{D4E25EC0-AC0C-4509-A935-C9F7E63A22E1}" destId="{F12D9150-3F4F-4745-8BAD-62FDE9EEC645}" srcOrd="1" destOrd="0" parTransId="{15DEFDE5-B779-4995-B226-1F2D36E54583}" sibTransId="{8AFA59CA-6FAB-4187-8CAE-A49542EFD24F}"/>
    <dgm:cxn modelId="{9C7BF841-84BD-4BF8-8758-BEAF29CE30EC}" srcId="{A9794BCA-6FEB-4BAD-BC53-4BA99858C730}" destId="{D4E25EC0-AC0C-4509-A935-C9F7E63A22E1}" srcOrd="0" destOrd="0" parTransId="{FABAE4AA-FD91-4985-82D9-152F2432040F}" sibTransId="{1722B528-EECC-4BFF-998C-B38202D3F3F4}"/>
    <dgm:cxn modelId="{40F7B522-569C-4F20-B58E-6C5382EEAF55}" type="presOf" srcId="{7B1A99F5-109E-4660-8A26-D3195559E199}" destId="{924CB856-F84B-487B-8C49-E7022627619E}" srcOrd="0" destOrd="0" presId="urn:microsoft.com/office/officeart/2011/layout/HexagonRadial"/>
    <dgm:cxn modelId="{0927C0EC-19D2-473A-B469-877C45F62557}" srcId="{A9794BCA-6FEB-4BAD-BC53-4BA99858C730}" destId="{F60F32F1-F5B8-45E6-B2B5-4C87B50525D6}" srcOrd="1" destOrd="0" parTransId="{0F5CA100-D3D5-4D72-9D26-81B3CA4AB316}" sibTransId="{D4404C41-8FA7-479C-895A-02892DA2FD75}"/>
    <dgm:cxn modelId="{2E9CC7FF-9407-4A56-8BEB-8066FBBB14E0}" srcId="{D4E25EC0-AC0C-4509-A935-C9F7E63A22E1}" destId="{4DC19F6C-752B-4B37-BE9B-92E685377237}" srcOrd="0" destOrd="0" parTransId="{57EBDBB7-204B-4B9A-8911-67BF41699237}" sibTransId="{9E46BF2F-3ABB-420E-9930-00944AF7B8FC}"/>
    <dgm:cxn modelId="{E9DB605B-4ACC-41EF-98EB-42CAAEB22B59}" type="presOf" srcId="{A9794BCA-6FEB-4BAD-BC53-4BA99858C730}" destId="{D4D7CD09-6A5D-4563-B1DF-F55132BFA69C}" srcOrd="0" destOrd="0" presId="urn:microsoft.com/office/officeart/2011/layout/HexagonRadial"/>
    <dgm:cxn modelId="{7BE4EDE7-1E0E-4DEA-AC7A-3E5A2F660CAA}" srcId="{D4E25EC0-AC0C-4509-A935-C9F7E63A22E1}" destId="{565F3633-DD8F-4FC4-85AF-29F08436B136}" srcOrd="4" destOrd="0" parTransId="{2923E933-CB64-4E8C-BA43-643D7659B654}" sibTransId="{A8828AE1-8B26-447D-A28B-F99D69D6E202}"/>
    <dgm:cxn modelId="{A25E4E1F-0D6E-4530-9231-CBA6B60A8797}" srcId="{D4E25EC0-AC0C-4509-A935-C9F7E63A22E1}" destId="{AC928236-7501-4DC0-887F-15A8594BC922}" srcOrd="2" destOrd="0" parTransId="{380528DC-2C40-4B84-B814-5D857B0F36F3}" sibTransId="{58A2A554-3496-41D4-BEE5-AC52E6C8F0F6}"/>
    <dgm:cxn modelId="{3F83163E-88EA-4919-8077-FEF3AA98C2F3}" srcId="{D4E25EC0-AC0C-4509-A935-C9F7E63A22E1}" destId="{7B1A99F5-109E-4660-8A26-D3195559E199}" srcOrd="5" destOrd="0" parTransId="{0617256F-C4B2-4CE6-9F1A-5F4BAD5D7CC9}" sibTransId="{D5FD84B5-3AC8-4C9D-A5BD-DA720AEE0A0E}"/>
    <dgm:cxn modelId="{A1813C1C-E9CD-4A1B-A66D-23367674A57C}" type="presParOf" srcId="{D4D7CD09-6A5D-4563-B1DF-F55132BFA69C}" destId="{71615634-A8D3-4E68-96E5-4FABC5714E75}" srcOrd="0" destOrd="0" presId="urn:microsoft.com/office/officeart/2011/layout/HexagonRadial"/>
    <dgm:cxn modelId="{F7DF7847-DE4B-4647-B58D-94AA270D2570}" type="presParOf" srcId="{D4D7CD09-6A5D-4563-B1DF-F55132BFA69C}" destId="{FDE730A3-2617-4280-AAFC-3E4A95706C90}" srcOrd="1" destOrd="0" presId="urn:microsoft.com/office/officeart/2011/layout/HexagonRadial"/>
    <dgm:cxn modelId="{CBD791B1-BD61-44AB-9D7D-82F8698C112F}" type="presParOf" srcId="{FDE730A3-2617-4280-AAFC-3E4A95706C90}" destId="{C24A5636-8384-4471-94C9-84BE14641C6D}" srcOrd="0" destOrd="0" presId="urn:microsoft.com/office/officeart/2011/layout/HexagonRadial"/>
    <dgm:cxn modelId="{FFD319F7-9EB1-4FB8-86B2-983B49D2BBD9}" type="presParOf" srcId="{D4D7CD09-6A5D-4563-B1DF-F55132BFA69C}" destId="{B0054360-CAC9-4FDC-A2C6-68773596A9A3}" srcOrd="2" destOrd="0" presId="urn:microsoft.com/office/officeart/2011/layout/HexagonRadial"/>
    <dgm:cxn modelId="{FF901089-4448-41F8-823C-1D7E34A1A7BC}" type="presParOf" srcId="{D4D7CD09-6A5D-4563-B1DF-F55132BFA69C}" destId="{AA36E541-287D-4517-B1DA-9F1D46AD5461}" srcOrd="3" destOrd="0" presId="urn:microsoft.com/office/officeart/2011/layout/HexagonRadial"/>
    <dgm:cxn modelId="{22574F66-82F1-41E8-9149-25513AA8CEB9}" type="presParOf" srcId="{AA36E541-287D-4517-B1DA-9F1D46AD5461}" destId="{A4883D40-12F7-43C2-A9F2-9F61386ABDDC}" srcOrd="0" destOrd="0" presId="urn:microsoft.com/office/officeart/2011/layout/HexagonRadial"/>
    <dgm:cxn modelId="{8B9B93D6-9568-4146-AD04-B391D9E4DCF1}" type="presParOf" srcId="{D4D7CD09-6A5D-4563-B1DF-F55132BFA69C}" destId="{F9BFDDE9-3531-4C1D-A9D2-55B641B12E1A}" srcOrd="4" destOrd="0" presId="urn:microsoft.com/office/officeart/2011/layout/HexagonRadial"/>
    <dgm:cxn modelId="{638B600A-AE05-44A4-891E-209E06AFEB99}" type="presParOf" srcId="{D4D7CD09-6A5D-4563-B1DF-F55132BFA69C}" destId="{4D20F80D-0390-4457-98CC-A1B6A8889CC9}" srcOrd="5" destOrd="0" presId="urn:microsoft.com/office/officeart/2011/layout/HexagonRadial"/>
    <dgm:cxn modelId="{51B7B4E4-3E01-4ACD-A6EB-D01B474010D2}" type="presParOf" srcId="{4D20F80D-0390-4457-98CC-A1B6A8889CC9}" destId="{DAB99A81-E92B-4036-8A7C-5B755F9DD9C2}" srcOrd="0" destOrd="0" presId="urn:microsoft.com/office/officeart/2011/layout/HexagonRadial"/>
    <dgm:cxn modelId="{BA06371A-A688-4BAB-95BD-C129242FF915}" type="presParOf" srcId="{D4D7CD09-6A5D-4563-B1DF-F55132BFA69C}" destId="{87C41026-983F-4807-88E4-6AC197D120A1}" srcOrd="6" destOrd="0" presId="urn:microsoft.com/office/officeart/2011/layout/HexagonRadial"/>
    <dgm:cxn modelId="{03A50A5D-181D-49DF-8238-DE8F431666F3}" type="presParOf" srcId="{D4D7CD09-6A5D-4563-B1DF-F55132BFA69C}" destId="{A12B303F-BC44-43FC-B8CF-6B43C3B1AB4E}" srcOrd="7" destOrd="0" presId="urn:microsoft.com/office/officeart/2011/layout/HexagonRadial"/>
    <dgm:cxn modelId="{9088E2DF-8FCC-4BA0-BE10-80C7BAD4CB42}" type="presParOf" srcId="{A12B303F-BC44-43FC-B8CF-6B43C3B1AB4E}" destId="{E63A067F-3C93-4158-8A42-09EE51426B7A}" srcOrd="0" destOrd="0" presId="urn:microsoft.com/office/officeart/2011/layout/HexagonRadial"/>
    <dgm:cxn modelId="{8428D1D6-F3AC-497B-9036-FDD5D5D5BD58}" type="presParOf" srcId="{D4D7CD09-6A5D-4563-B1DF-F55132BFA69C}" destId="{4DE54449-EDD2-4B19-87C4-AE65A79DB08D}" srcOrd="8" destOrd="0" presId="urn:microsoft.com/office/officeart/2011/layout/HexagonRadial"/>
    <dgm:cxn modelId="{F3C10DDE-6DC7-454E-A55E-95F5FA8138F8}" type="presParOf" srcId="{D4D7CD09-6A5D-4563-B1DF-F55132BFA69C}" destId="{386C2819-F87B-4F98-9E71-4856AF3BCE5F}" srcOrd="9" destOrd="0" presId="urn:microsoft.com/office/officeart/2011/layout/HexagonRadial"/>
    <dgm:cxn modelId="{E035A0D2-4B2A-4D38-978A-E2925885A5FA}" type="presParOf" srcId="{386C2819-F87B-4F98-9E71-4856AF3BCE5F}" destId="{0FBA9EE7-E83B-4A53-853A-43D79C178A51}" srcOrd="0" destOrd="0" presId="urn:microsoft.com/office/officeart/2011/layout/HexagonRadial"/>
    <dgm:cxn modelId="{635C57BC-ACA6-4575-A3C9-E360962A9186}" type="presParOf" srcId="{D4D7CD09-6A5D-4563-B1DF-F55132BFA69C}" destId="{70B81D71-4857-4D38-9DEB-EB797F78E72E}" srcOrd="10" destOrd="0" presId="urn:microsoft.com/office/officeart/2011/layout/HexagonRadial"/>
    <dgm:cxn modelId="{69EDDC86-22DD-4C38-9A08-B63DE7F7E669}" type="presParOf" srcId="{D4D7CD09-6A5D-4563-B1DF-F55132BFA69C}" destId="{03FB94A2-83B0-4D0D-AF92-9F766980ADCA}" srcOrd="11" destOrd="0" presId="urn:microsoft.com/office/officeart/2011/layout/HexagonRadial"/>
    <dgm:cxn modelId="{ECFE3CDA-02D6-487A-B52F-68606DCD81DF}" type="presParOf" srcId="{03FB94A2-83B0-4D0D-AF92-9F766980ADCA}" destId="{F18A9B19-5670-4782-9388-F120253B2C0D}" srcOrd="0" destOrd="0" presId="urn:microsoft.com/office/officeart/2011/layout/HexagonRadial"/>
    <dgm:cxn modelId="{DD828523-CD2B-4A22-8EB6-9698ADCD957A}" type="presParOf" srcId="{D4D7CD09-6A5D-4563-B1DF-F55132BFA69C}" destId="{924CB856-F84B-487B-8C49-E7022627619E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15634-A8D3-4E68-96E5-4FABC5714E75}">
      <dsp:nvSpPr>
        <dsp:cNvPr id="0" name=""/>
        <dsp:cNvSpPr/>
      </dsp:nvSpPr>
      <dsp:spPr>
        <a:xfrm>
          <a:off x="3402901" y="1872778"/>
          <a:ext cx="2380382" cy="205912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Εστίαση στους στόχους της Στρατηγικής Ευρώπη 2020</a:t>
          </a:r>
          <a:endParaRPr lang="en-US" sz="2000" b="1" i="1" kern="1200" dirty="0"/>
        </a:p>
      </dsp:txBody>
      <dsp:txXfrm>
        <a:off x="3797364" y="2214004"/>
        <a:ext cx="1591456" cy="1376675"/>
      </dsp:txXfrm>
    </dsp:sp>
    <dsp:sp modelId="{A4883D40-12F7-43C2-A9F2-9F61386ABDDC}">
      <dsp:nvSpPr>
        <dsp:cNvPr id="0" name=""/>
        <dsp:cNvSpPr/>
      </dsp:nvSpPr>
      <dsp:spPr>
        <a:xfrm>
          <a:off x="4893478" y="887624"/>
          <a:ext cx="898111" cy="7738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54360-CAC9-4FDC-A2C6-68773596A9A3}">
      <dsp:nvSpPr>
        <dsp:cNvPr id="0" name=""/>
        <dsp:cNvSpPr/>
      </dsp:nvSpPr>
      <dsp:spPr>
        <a:xfrm>
          <a:off x="3298732" y="0"/>
          <a:ext cx="2597580" cy="1687590"/>
        </a:xfrm>
        <a:prstGeom prst="hexagon">
          <a:avLst>
            <a:gd name="adj" fmla="val 28570"/>
            <a:gd name="vf" fmla="val 11547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i="1" kern="1200" dirty="0" smtClean="0"/>
            <a:t>Συνέργια Πολιτικής Συνοχής, Αγροτικής και Αλιευτικής Πολιτικής</a:t>
          </a:r>
          <a:endParaRPr lang="en-US" sz="1800" b="1" i="1" kern="1200" dirty="0"/>
        </a:p>
      </dsp:txBody>
      <dsp:txXfrm>
        <a:off x="3675912" y="245045"/>
        <a:ext cx="1843220" cy="1197500"/>
      </dsp:txXfrm>
    </dsp:sp>
    <dsp:sp modelId="{DAB99A81-E92B-4036-8A7C-5B755F9DD9C2}">
      <dsp:nvSpPr>
        <dsp:cNvPr id="0" name=""/>
        <dsp:cNvSpPr/>
      </dsp:nvSpPr>
      <dsp:spPr>
        <a:xfrm>
          <a:off x="5941644" y="2334296"/>
          <a:ext cx="898111" cy="7738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FDDE9-3531-4C1D-A9D2-55B641B12E1A}">
      <dsp:nvSpPr>
        <dsp:cNvPr id="0" name=""/>
        <dsp:cNvSpPr/>
      </dsp:nvSpPr>
      <dsp:spPr>
        <a:xfrm>
          <a:off x="5225896" y="1037981"/>
          <a:ext cx="2321301" cy="168759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Στήριξη ολοκληρωμένης προσέγγισης στην ανάπτυξη</a:t>
          </a:r>
          <a:endParaRPr lang="en-US" sz="1600" b="1" kern="1200" dirty="0"/>
        </a:p>
      </dsp:txBody>
      <dsp:txXfrm>
        <a:off x="5580053" y="1295453"/>
        <a:ext cx="1612987" cy="1172646"/>
      </dsp:txXfrm>
    </dsp:sp>
    <dsp:sp modelId="{E63A067F-3C93-4158-8A42-09EE51426B7A}">
      <dsp:nvSpPr>
        <dsp:cNvPr id="0" name=""/>
        <dsp:cNvSpPr/>
      </dsp:nvSpPr>
      <dsp:spPr>
        <a:xfrm>
          <a:off x="5213520" y="3967317"/>
          <a:ext cx="898111" cy="7738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41026-983F-4807-88E4-6AC197D120A1}">
      <dsp:nvSpPr>
        <dsp:cNvPr id="0" name=""/>
        <dsp:cNvSpPr/>
      </dsp:nvSpPr>
      <dsp:spPr>
        <a:xfrm>
          <a:off x="5214250" y="3078531"/>
          <a:ext cx="2344593" cy="1687590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Έμφαση στα αποτελέσματα</a:t>
          </a:r>
          <a:endParaRPr lang="en-US" sz="1600" b="1" kern="1200" dirty="0"/>
        </a:p>
      </dsp:txBody>
      <dsp:txXfrm>
        <a:off x="5570348" y="3334843"/>
        <a:ext cx="1632397" cy="1174966"/>
      </dsp:txXfrm>
    </dsp:sp>
    <dsp:sp modelId="{0FBA9EE7-E83B-4A53-853A-43D79C178A51}">
      <dsp:nvSpPr>
        <dsp:cNvPr id="0" name=""/>
        <dsp:cNvSpPr/>
      </dsp:nvSpPr>
      <dsp:spPr>
        <a:xfrm>
          <a:off x="3407331" y="4136831"/>
          <a:ext cx="898111" cy="7738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54449-EDD2-4B19-87C4-AE65A79DB08D}">
      <dsp:nvSpPr>
        <dsp:cNvPr id="0" name=""/>
        <dsp:cNvSpPr/>
      </dsp:nvSpPr>
      <dsp:spPr>
        <a:xfrm>
          <a:off x="3527374" y="4117673"/>
          <a:ext cx="2140295" cy="168759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Ενίσχυση Εδαφικής Συνοχής</a:t>
          </a:r>
          <a:endParaRPr lang="en-US" sz="1600" b="1" kern="1200" dirty="0"/>
        </a:p>
      </dsp:txBody>
      <dsp:txXfrm>
        <a:off x="3866447" y="4385027"/>
        <a:ext cx="1462149" cy="1152882"/>
      </dsp:txXfrm>
    </dsp:sp>
    <dsp:sp modelId="{F18A9B19-5670-4782-9388-F120253B2C0D}">
      <dsp:nvSpPr>
        <dsp:cNvPr id="0" name=""/>
        <dsp:cNvSpPr/>
      </dsp:nvSpPr>
      <dsp:spPr>
        <a:xfrm>
          <a:off x="2342001" y="2690739"/>
          <a:ext cx="898111" cy="7738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81D71-4857-4D38-9DEB-EB797F78E72E}">
      <dsp:nvSpPr>
        <dsp:cNvPr id="0" name=""/>
        <dsp:cNvSpPr/>
      </dsp:nvSpPr>
      <dsp:spPr>
        <a:xfrm>
          <a:off x="1592188" y="3079692"/>
          <a:ext cx="2416008" cy="1687590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Ενίσχυση της αποδοτικής αξιοποίησης των πόρων</a:t>
          </a:r>
          <a:endParaRPr lang="en-US" sz="1600" b="1" kern="1200" dirty="0"/>
        </a:p>
      </dsp:txBody>
      <dsp:txXfrm>
        <a:off x="1954237" y="3332584"/>
        <a:ext cx="1691910" cy="1181806"/>
      </dsp:txXfrm>
    </dsp:sp>
    <dsp:sp modelId="{924CB856-F84B-487B-8C49-E7022627619E}">
      <dsp:nvSpPr>
        <dsp:cNvPr id="0" name=""/>
        <dsp:cNvSpPr/>
      </dsp:nvSpPr>
      <dsp:spPr>
        <a:xfrm>
          <a:off x="1551916" y="1035659"/>
          <a:ext cx="2430073" cy="168759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Θεματική επικέντρωση πόρων</a:t>
          </a:r>
          <a:endParaRPr lang="en-US" sz="1600" b="1" kern="1200" dirty="0"/>
        </a:p>
      </dsp:txBody>
      <dsp:txXfrm>
        <a:off x="1915137" y="1287902"/>
        <a:ext cx="1703631" cy="1183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FE9340-B163-4586-AF7B-EC4094F9A7CC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2DA2BC-BC8B-466F-B847-65142120D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11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89E1CD-BC73-447D-8E30-0397525A6713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6477D6-E33D-484B-B124-AE414FB92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1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31913" y="387350"/>
            <a:ext cx="4133850" cy="3101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0" y="3489325"/>
            <a:ext cx="6797675" cy="64373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60000"/>
              </a:lnSpc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A6DA9-5740-41B8-BC10-7F322431B4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7140AD-0F1A-4C26-BAD4-2012263E4129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9688" y="744538"/>
            <a:ext cx="4178300" cy="31337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12725" y="4110038"/>
            <a:ext cx="6372225" cy="50720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60000"/>
              </a:lnSpc>
              <a:spcBef>
                <a:spcPct val="0"/>
              </a:spcBef>
            </a:pPr>
            <a:endParaRPr lang="el-GR" dirty="0" smtClean="0">
              <a:latin typeface="Arial" charset="0"/>
            </a:endParaRPr>
          </a:p>
        </p:txBody>
      </p:sp>
      <p:sp>
        <p:nvSpPr>
          <p:cNvPr id="134147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1410417-FED5-4644-9E40-E8D474C52538}" type="slidenum">
              <a:rPr lang="el-GR" sz="1200">
                <a:latin typeface="+mn-lt"/>
              </a:rPr>
              <a:pPr algn="r">
                <a:defRPr/>
              </a:pPr>
              <a:t>12</a:t>
            </a:fld>
            <a:endParaRPr lang="el-G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9688" y="744538"/>
            <a:ext cx="4178300" cy="31337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12725" y="4110038"/>
            <a:ext cx="6372225" cy="5072062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just" eaLnBrk="1" hangingPunct="1">
              <a:lnSpc>
                <a:spcPct val="160000"/>
              </a:lnSpc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134147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5AA355E-C517-441B-BABE-0A71B8580B68}" type="slidenum">
              <a:rPr lang="el-GR" sz="1200">
                <a:latin typeface="+mn-lt"/>
              </a:rPr>
              <a:pPr algn="r">
                <a:defRPr/>
              </a:pPr>
              <a:t>13</a:t>
            </a:fld>
            <a:endParaRPr lang="el-G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136195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D1E8C9D-4A2F-45E4-8596-56BAF87ACBF8}" type="slidenum">
              <a:rPr lang="en-US" sz="1200">
                <a:latin typeface="+mn-lt"/>
              </a:rPr>
              <a:pPr algn="r">
                <a:defRPr/>
              </a:pPr>
              <a:t>14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136195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D1E8C9D-4A2F-45E4-8596-56BAF87ACBF8}" type="slidenum">
              <a:rPr lang="en-US" sz="1200">
                <a:latin typeface="+mn-lt"/>
              </a:rPr>
              <a:pPr algn="r">
                <a:defRPr/>
              </a:pPr>
              <a:t>15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136195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D1E8C9D-4A2F-45E4-8596-56BAF87ACBF8}" type="slidenum">
              <a:rPr lang="en-US" sz="1200">
                <a:latin typeface="+mn-lt"/>
              </a:rPr>
              <a:pPr algn="r">
                <a:defRPr/>
              </a:pPr>
              <a:t>16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136195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D1E8C9D-4A2F-45E4-8596-56BAF87ACBF8}" type="slidenum">
              <a:rPr lang="en-US" sz="1200">
                <a:latin typeface="+mn-lt"/>
              </a:rPr>
              <a:pPr algn="r">
                <a:defRPr/>
              </a:pPr>
              <a:t>17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136195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D1E8C9D-4A2F-45E4-8596-56BAF87ACBF8}" type="slidenum">
              <a:rPr lang="en-US" sz="1200">
                <a:latin typeface="+mn-lt"/>
              </a:rPr>
              <a:pPr algn="r">
                <a:defRPr/>
              </a:pPr>
              <a:t>18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80ADEA-7155-4A87-9D62-93A956457B1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613F7-EB93-4430-A274-7876577CCC5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306CD5-1CEF-42AE-B260-F8CE1A9B906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E9A20-C410-4C65-8C92-3E80F319B01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477D6-E33D-484B-B124-AE414FB92F8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1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7EBF06A-B8DA-4F86-B999-0233603B5E2B}" type="slidenum">
              <a:rPr lang="el-GR" sz="1200">
                <a:latin typeface="+mn-lt"/>
              </a:rPr>
              <a:pPr algn="r">
                <a:defRPr/>
              </a:pPr>
              <a:t>4</a:t>
            </a:fld>
            <a:endParaRPr lang="el-GR" sz="1200" dirty="0">
              <a:latin typeface="+mn-lt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el-GR" sz="8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C9A449A-A766-479A-8EC4-9EB6C9AF1A19}" type="slidenum">
              <a:rPr lang="el-GR" sz="1200">
                <a:latin typeface="+mn-lt"/>
              </a:rPr>
              <a:pPr algn="r">
                <a:defRPr/>
              </a:pPr>
              <a:t>5</a:t>
            </a:fld>
            <a:endParaRPr lang="el-GR" sz="1200" dirty="0">
              <a:latin typeface="+mn-lt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l-GR" sz="8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80735ED-A7B5-4EB7-B65B-E6C794CA2C9D}" type="slidenum">
              <a:rPr lang="el-GR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36431CF-CA63-4EDF-AB4B-8186B831FCDF}" type="slidenum">
              <a:rPr lang="el-GR" sz="1200">
                <a:latin typeface="+mn-lt"/>
              </a:rPr>
              <a:pPr algn="r">
                <a:defRPr/>
              </a:pPr>
              <a:t>7</a:t>
            </a:fld>
            <a:endParaRPr lang="el-GR" sz="1200">
              <a:latin typeface="+mn-lt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992F13-3E4C-4F97-BB91-01FED46142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6083C-2359-4159-82DD-CFA9E673EC0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2A761-356C-45D2-AEB6-0387563EFE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8AF7-D0BE-47C1-8DBA-5CDAFCF83690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160AE-C735-4503-BA24-209C2F5B9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AE97C-F39B-4173-9E75-321C7B3FBBDE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83EDB-D527-48C0-97D3-045DB67FF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1E3BB-021E-4EFE-8055-9D7A1408FD71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90FE-35D6-4743-8680-96B9AE2A4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5929313"/>
            <a:ext cx="8191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structuralfunds.org.cy/imagefiles/EE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6000750"/>
            <a:ext cx="1000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structuralfunds.org.cy/imagefiles/CY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6072188"/>
            <a:ext cx="11445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072066" y="6215082"/>
            <a:ext cx="3500445" cy="64291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2B340-0012-460F-9CA8-73DCAADFAC3A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BDB11-5D57-4B49-807E-FBF039D43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F584B-37E8-4432-8050-5E7791FA2C3D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2852C-BEE6-40C1-8863-8B56F082D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45BE9-6865-488F-814F-AA46CB6D3B92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C36D5-383D-4E84-820E-F5981EF66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973C-34C5-4417-8B91-DF179ABA347D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308A-7A94-4C76-89A3-9356F936C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D9A53-99D7-403E-962A-A4F2030B940D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661A2-83FD-42A5-A0C0-AEE53827E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6BC66-F59C-425F-B28C-6019698689F7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E49C6-9980-4859-AD62-DE51705CC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E9EFA-1CA2-4B35-85AF-9D2C14B01257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3F51F-F0B9-4DA3-AE80-C17F7E210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50A2E-76E5-432B-A3FF-DF49B713C920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23FF8-2F85-4F12-9061-B69B4646A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88C21-E5C7-4C17-BAD6-60C581B32F54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79401-204F-41FA-910C-500B2F8C6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E49B-AD44-41F3-90CA-2453FD39BAD9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33C8-559B-46D9-B840-FA31DA89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E026-2CA8-4BE4-8154-EC51B370AD9F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C648C-AC47-4053-92EA-B72AD1794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70243-209B-4C71-A4E9-D461454CA2BA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9EAC-4A84-4A65-A73C-B22F969B0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570486-E72F-4991-A224-1604B7A6DF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0FBEC-1268-4DE9-BCED-8F8B794FA2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6EDE6-B665-4567-B6AD-27D2BE0872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6D12F-0555-4528-890B-CCF9B91CC5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8F5035-022B-4D0D-8FA0-55054E9B5FC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5083B-EC9D-4B05-BBA0-54A7A39572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5B66D-F58F-4FBC-9E0A-973EABD6864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BDE67-F4D4-41B2-A3E4-0CBB3A76C91A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C60B-DA3F-427D-B576-701335022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A6CB-3B12-4BBD-85B0-B7433FCB40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15357-E007-4DF0-931A-7E5101B0E5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7D43F-7B96-4E7D-B8D5-EE4E1DD1ED3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D4230-AE77-4B5B-A228-3FB4AB9B7B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5929313"/>
            <a:ext cx="8191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structuralfunds.org.cy/imagefiles/EE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6000750"/>
            <a:ext cx="1000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structuralfunds.org.cy/imagefiles/CY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6072188"/>
            <a:ext cx="11445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072066" y="6215082"/>
            <a:ext cx="3500445" cy="642918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71DB5-20D2-41A4-A780-43A3BA314D78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EFF52-AE36-48B1-83A5-24E40684C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37907-66B4-4052-AB46-BC708823BD94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482AE-4FB8-4013-8AFD-BC55DA2B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DBB6-1C69-45E6-AD12-4351422B09EF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6814-51D0-4C0A-9B87-1C5D0317F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1E81-782A-460D-8F4A-5E7E6D3CD0B4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7B964-2E51-4282-B8EB-4AA68934D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F112C-4243-4D85-B478-B632EAF29B98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3554-E0A1-4F75-8B74-974B4664E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262C3-D826-4192-8685-2C2056866E45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0B9A4-316D-4CC2-BFC8-D1A994C44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CFAA-4084-4C43-99FF-D4BF8F39DD1D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40FD7-5F45-43DF-97DC-6C2D640EC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F3C01-044D-4BDB-9545-9E8FE492129D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685D7-997D-4335-B4BD-547AD05DD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16D2-51A2-425E-A14C-E5972E96AB69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F116-C414-414C-8B7C-8A85DF905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29E13-CDA8-4FC4-9A05-986F7462E6F4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E249-7801-4C66-A0DD-A899ECFBB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62A7C-0299-4E3D-85B8-C221A7AB0BEC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677D5-0908-4369-9772-8F6468F2B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0AFB0-7CDE-4D05-A0B3-7CF406ACACD2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01EEA-30E2-469E-84FF-F4B9A2E8F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B6BBD-D243-4556-B481-1C617E21208B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97E0E-34FF-4298-B28B-3FC66532F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367E5-483A-4012-9760-E4AEEFFF46BB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DE4AA-D48B-4CEF-BEC0-069B57E02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F96B5-9D04-45E5-88C3-2ACBECAC7B5E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D3835-57B4-4DB6-8E09-B01B17B8C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786E5-2783-44A5-9DEC-7C0D6FF48D95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52D58-2449-4EE0-9614-8AD5F2B92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CB3F-2CF5-44C0-8334-6A78E0CFC9A3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E203-B088-4B4E-A953-C958EA86D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06D9B-885F-4222-904F-04CE44F1F191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C4F3A-1080-4953-947A-C61FC5D61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621B-0E13-4AA0-B7FF-159A90A78E99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92FD7-359B-4A2B-BDA8-B14A45E11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532DA-B688-4660-A778-DEAD69EB6AF0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D787-E6B0-4F4A-91E6-CFEF4582E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A61DC-0519-4D6D-BED0-A5232DF23227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56BA-104B-461E-9364-29C7EEFE1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45719-0A0D-462B-9A77-CDF46BE0C16B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ED66-B6BA-48FE-8285-EB47393D2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F04C0-C381-4478-A036-ED59DE57C529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00E8C-F034-4D56-B202-B35A1707A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F7DD-63BC-4472-A0DC-A0263BA5503B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9F8B-DAD3-4B75-95F2-99B65E601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5929313"/>
            <a:ext cx="8191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structuralfunds.org.cy/imagefiles/EE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6000750"/>
            <a:ext cx="1000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structuralfunds.org.cy/imagefiles/CY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6072188"/>
            <a:ext cx="11445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072066" y="6215082"/>
            <a:ext cx="3500445" cy="64291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8538D-7FD9-4C8A-895E-0F5BF19BAE41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65ED6-CE6B-4AF0-8C41-84ACEFB57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02C42-FA48-4EB2-B757-011F4109DAAB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3A84-70B6-4D87-BA64-2EB3E3B0E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4DAA6-B4E9-40C6-AB47-D6811E525397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C1FAA-8152-4E74-8F55-F744C1862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FB418-F76D-449E-A669-608EAE6E6488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60E7E-7E4D-41F7-B858-6C612A57F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81C64-A5B7-47AE-9E22-43E8D20138A1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FCA84-73BC-4961-8452-235A8BBE8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71D4-B92F-44A3-84E6-002F75B25F6C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34E6-8CC7-4C6D-9FF4-349D22CC4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7E6C8-019C-44AB-892F-F01FA95DE88C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8E59-FF00-4A2E-AD79-CFA0F390E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DEFF-9638-4EFB-8ECD-1CA59F3C6E13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9B53D-FFCB-4A83-A5AB-D9E394188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A676-FBA4-4244-BDAE-D344522880F8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46A38-B2AE-465C-887D-60C88C5F0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FCB0D-E410-400B-BFC5-16F94822C5E1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00EF0-4AB4-476D-BA9E-C8C6E973F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6C84-65D4-49D6-AAFE-E521BCA7BEC5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777F5-1EDC-4726-8AED-129262881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flag_2col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215063"/>
            <a:ext cx="571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Y-LOGO-CMYK--ConvertedThumbn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7124F-2BFC-43C4-A425-7D1EF194BEF5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64C5D-34BA-46A5-ADB3-DEF2FD8B4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42938" y="6000750"/>
            <a:ext cx="2285988" cy="642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657A8-E52B-461A-9EDF-A76FB9F0E600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EF209-D03D-4DF1-A16B-A957BA133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7C819-C957-4EE7-9CC0-D3B49BF60DB1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FA122-B318-47F3-AE4D-65D214420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334D8-8A08-474D-88E0-ABBF9CD78FC3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DD80B-AA39-403F-82F7-B40A3B973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C7007-04AB-443E-8E4B-DD779597A8C9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A680A-955E-4750-8D28-06E0C1A95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4D1E6-59DA-4F8B-944C-BD733EE56EDB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75370-7C7A-4701-9CD8-F11348070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9AD90-99BF-4020-A22E-6345A60C12DE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9DE77-E38F-4217-A9C1-0DD775F72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8F55-08DD-43CD-8065-69278F767CEA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D7684-66B7-4439-8666-31643B715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0662B-1DBC-409B-A336-1AB29D103072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C3538-4C17-4DEB-A309-33E2524BC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BC5B1-0912-40D6-A0C7-0D725D734EF3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6D61-4CAD-44A3-A6BC-201FB4699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EBC7-B218-4F28-8174-D4B6DF3BFD5E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9085C-9EF6-4554-AD97-46E3A60BF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C90E-866B-49E7-AF09-690A41074CE9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6495C-B1C2-41F7-AB19-57FA998C5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4DAB3-AAE9-426E-8FCC-DB5E687413B8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D3E33-63B8-42A2-ABB6-B300313AF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BAE7A-A377-4C6F-A5D1-D9F930745E03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DBF7B-F598-4211-8D31-78AF8FAD2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7434E-8993-42AA-A6B2-7C8BF9FDA9C3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4E3C-C2BE-4F49-B0BD-811C06CC1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5F8AD-54A2-4370-A02A-A6144513C27C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59021-BFBB-4FA4-9F4B-BA8CEFDAB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A0007-5B0B-49BE-8117-E68C803E3D16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E4F1B-7D9E-45E6-A958-B4CE6EA36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0B75-0E3A-4E8F-B1FA-ADCC20D59C94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64D0A-5440-42FD-B01D-A37DE0180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846BC-9B53-4D43-AE5B-72CC8C082D38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C0348-4703-4A25-8956-D6BBF53D6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5929313"/>
            <a:ext cx="8191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45125"/>
            <a:ext cx="18018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structuralfunds.org.cy/imagefiles/EE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6143625"/>
            <a:ext cx="92868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structuralfunds.org.cy/imagefiles/CY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6072188"/>
            <a:ext cx="11445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072066" y="6215082"/>
            <a:ext cx="3500445" cy="642918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E0F9C-F0CA-472A-92DD-5F0D60A22E36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DF49E-456C-401A-8B36-A06FDD3C5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CY-LOGO-CMYK--ConvertedThumbnai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75288"/>
            <a:ext cx="1763713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structuralfunds.org.cy/imagefiles/EE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6245225"/>
            <a:ext cx="7858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320F2-EAE8-4D9B-B610-BEEACC6932F7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10B0-AC26-4579-9A8D-41CF7C0F9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CY-LOGO-CMYK--ConvertedThumbnai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62575"/>
            <a:ext cx="19081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structuralfunds.org.cy/imagefiles/EE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6245225"/>
            <a:ext cx="7858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80445-2DEB-4480-8C2B-18514D56F3E2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B9787-2F57-4125-8F2D-49C0BAE04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GRAFEIO-PROGRAMMATISMOU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6072188"/>
            <a:ext cx="819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CY-LOGO-CMYK--ConvertedThumbnai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62150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62575"/>
            <a:ext cx="19081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structuralfunds.org.cy/imagefiles/EE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6245225"/>
            <a:ext cx="7858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636" y="6215082"/>
            <a:ext cx="2428875" cy="642918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36F70-1291-4157-815F-C26606FCB71B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D9F82-6F4B-464B-8730-7955B7196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8D2F-442E-488B-8EC1-2C97B599869D}" type="datetimeFigureOut">
              <a:rPr lang="el-GR"/>
              <a:pPr>
                <a:defRPr/>
              </a:pPr>
              <a:t>11/7/2013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1B8F-E769-4BEF-A3E8-758840B618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DA403-5475-4F68-992A-3B34D417362A}" type="datetimeFigureOut">
              <a:rPr lang="el-GR"/>
              <a:pPr>
                <a:defRPr/>
              </a:pPr>
              <a:t>11/7/2013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A555-B37F-4898-92F6-0839A6679D2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9316E-619B-4171-8FE2-FA8F3E0D55F0}" type="datetimeFigureOut">
              <a:rPr lang="el-GR"/>
              <a:pPr>
                <a:defRPr/>
              </a:pPr>
              <a:t>11/7/2013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54701-7A30-4026-93CC-501A71FE21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84E96-2DA9-43F3-8BC9-7992EA2AA710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A6F6E-1F0A-41EC-9D6F-EFE4E083D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E8816-8983-45EC-AE01-51AAFEFC994C}" type="datetimeFigureOut">
              <a:rPr lang="el-GR"/>
              <a:pPr>
                <a:defRPr/>
              </a:pPr>
              <a:t>11/7/2013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3B8B-55A8-4061-9D76-C3A187A6381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AF4BA-7530-4935-AD70-040004774DD4}" type="datetimeFigureOut">
              <a:rPr lang="el-GR"/>
              <a:pPr>
                <a:defRPr/>
              </a:pPr>
              <a:t>11/7/2013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22F0-A798-4C45-8660-5B451F7476E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9DBA6-0B80-414E-9734-B335115B20E5}" type="datetimeFigureOut">
              <a:rPr lang="el-GR"/>
              <a:pPr>
                <a:defRPr/>
              </a:pPr>
              <a:t>11/7/2013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A3AE4-D44D-4658-B0D4-B0B8D08BF7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B501E-2EC4-4A6B-80BB-F69F50B31034}" type="datetimeFigureOut">
              <a:rPr lang="el-GR"/>
              <a:pPr>
                <a:defRPr/>
              </a:pPr>
              <a:t>11/7/2013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123D0-27D2-41DC-9DE3-E380DC9FE8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74B81-4E0C-4E65-B30A-27CA3A115B80}" type="datetimeFigureOut">
              <a:rPr lang="el-GR"/>
              <a:pPr>
                <a:defRPr/>
              </a:pPr>
              <a:t>11/7/2013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66E5B-DAC4-4A08-BE5A-316F00FFCB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F1521-9119-4DA1-98C6-6D734A6EDE11}" type="datetimeFigureOut">
              <a:rPr lang="el-GR"/>
              <a:pPr>
                <a:defRPr/>
              </a:pPr>
              <a:t>11/7/2013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F9216-0959-4BEB-99E2-EC21B334C41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E4AB4-965E-4091-AC61-7605C794D452}" type="datetimeFigureOut">
              <a:rPr lang="el-GR"/>
              <a:pPr>
                <a:defRPr/>
              </a:pPr>
              <a:t>11/7/2013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D2F25-719A-4BC3-8906-15C20274D8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31D70-68F1-4B37-9DE6-ACC1BC627140}" type="datetimeFigureOut">
              <a:rPr lang="el-GR"/>
              <a:pPr>
                <a:defRPr/>
              </a:pPr>
              <a:t>11/7/2013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180E-1F13-43FF-9C10-44151794D50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image" Target="../media/image10.png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0806BC-8157-470B-BAE3-B7A234FC36CF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F2470B-7FFD-44F7-8FC2-C267F9F91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8" r:id="rId1"/>
    <p:sldLayoutId id="2147484809" r:id="rId2"/>
    <p:sldLayoutId id="2147484810" r:id="rId3"/>
    <p:sldLayoutId id="2147484811" r:id="rId4"/>
    <p:sldLayoutId id="2147484812" r:id="rId5"/>
    <p:sldLayoutId id="2147484813" r:id="rId6"/>
    <p:sldLayoutId id="2147484814" r:id="rId7"/>
    <p:sldLayoutId id="2147484815" r:id="rId8"/>
    <p:sldLayoutId id="2147484816" r:id="rId9"/>
    <p:sldLayoutId id="2147484817" r:id="rId10"/>
    <p:sldLayoutId id="2147484818" r:id="rId11"/>
    <p:sldLayoutId id="2147484862" r:id="rId12"/>
    <p:sldLayoutId id="2147484863" r:id="rId13"/>
    <p:sldLayoutId id="2147484864" r:id="rId14"/>
    <p:sldLayoutId id="2147484865" r:id="rId15"/>
    <p:sldLayoutId id="2147484866" r:id="rId16"/>
    <p:sldLayoutId id="2147484867" r:id="rId17"/>
    <p:sldLayoutId id="2147484868" r:id="rId18"/>
    <p:sldLayoutId id="2147484869" r:id="rId19"/>
    <p:sldLayoutId id="2147484870" r:id="rId20"/>
    <p:sldLayoutId id="2147484871" r:id="rId21"/>
    <p:sldLayoutId id="2147484872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63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DE2580-FF19-4FFD-B9A0-46A61A53F52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2068" name="Picture 1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371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1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57200" y="640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6" descr="SF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133600" y="6248400"/>
            <a:ext cx="917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73" r:id="rId1"/>
    <p:sldLayoutId id="2147484819" r:id="rId2"/>
    <p:sldLayoutId id="2147484820" r:id="rId3"/>
    <p:sldLayoutId id="2147484821" r:id="rId4"/>
    <p:sldLayoutId id="2147484874" r:id="rId5"/>
    <p:sldLayoutId id="2147484875" r:id="rId6"/>
    <p:sldLayoutId id="2147484822" r:id="rId7"/>
    <p:sldLayoutId id="2147484823" r:id="rId8"/>
    <p:sldLayoutId id="2147484824" r:id="rId9"/>
    <p:sldLayoutId id="2147484825" r:id="rId10"/>
    <p:sldLayoutId id="2147484826" r:id="rId11"/>
    <p:sldLayoutId id="2147484876" r:id="rId12"/>
    <p:sldLayoutId id="2147484877" r:id="rId13"/>
    <p:sldLayoutId id="2147484878" r:id="rId14"/>
    <p:sldLayoutId id="2147484879" r:id="rId15"/>
    <p:sldLayoutId id="2147484880" r:id="rId16"/>
    <p:sldLayoutId id="2147484881" r:id="rId17"/>
    <p:sldLayoutId id="2147484882" r:id="rId18"/>
    <p:sldLayoutId id="2147484883" r:id="rId19"/>
    <p:sldLayoutId id="2147484884" r:id="rId20"/>
    <p:sldLayoutId id="2147484885" r:id="rId21"/>
    <p:sldLayoutId id="2147484886" r:id="rId2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67B256-2456-4DD8-9B88-63ABE1391C95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86DDE5-CEA1-47F9-AEE4-8EAA3C3ED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7" r:id="rId1"/>
    <p:sldLayoutId id="2147484828" r:id="rId2"/>
    <p:sldLayoutId id="2147484829" r:id="rId3"/>
    <p:sldLayoutId id="2147484830" r:id="rId4"/>
    <p:sldLayoutId id="2147484831" r:id="rId5"/>
    <p:sldLayoutId id="2147484832" r:id="rId6"/>
    <p:sldLayoutId id="2147484833" r:id="rId7"/>
    <p:sldLayoutId id="2147484834" r:id="rId8"/>
    <p:sldLayoutId id="2147484835" r:id="rId9"/>
    <p:sldLayoutId id="2147484836" r:id="rId10"/>
    <p:sldLayoutId id="2147484837" r:id="rId11"/>
    <p:sldLayoutId id="2147484887" r:id="rId12"/>
    <p:sldLayoutId id="2147484888" r:id="rId13"/>
    <p:sldLayoutId id="2147484889" r:id="rId14"/>
    <p:sldLayoutId id="2147484890" r:id="rId15"/>
    <p:sldLayoutId id="2147484891" r:id="rId16"/>
    <p:sldLayoutId id="2147484892" r:id="rId17"/>
    <p:sldLayoutId id="2147484893" r:id="rId18"/>
    <p:sldLayoutId id="2147484894" r:id="rId19"/>
    <p:sldLayoutId id="2147484895" r:id="rId20"/>
    <p:sldLayoutId id="2147484896" r:id="rId21"/>
    <p:sldLayoutId id="2147484897" r:id="rId22"/>
    <p:sldLayoutId id="2147484838" r:id="rId23"/>
    <p:sldLayoutId id="2147484839" r:id="rId24"/>
    <p:sldLayoutId id="2147484840" r:id="rId25"/>
    <p:sldLayoutId id="2147484841" r:id="rId26"/>
    <p:sldLayoutId id="2147484842" r:id="rId2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0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2BE2C4-7D44-4BFB-A577-E8F1BBC23827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D87815-7F3D-4C51-894A-1762099B9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10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8" r:id="rId1"/>
    <p:sldLayoutId id="2147484843" r:id="rId2"/>
    <p:sldLayoutId id="2147484899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900" r:id="rId9"/>
    <p:sldLayoutId id="2147484849" r:id="rId10"/>
    <p:sldLayoutId id="2147484850" r:id="rId11"/>
    <p:sldLayoutId id="2147484901" r:id="rId12"/>
    <p:sldLayoutId id="2147484902" r:id="rId13"/>
    <p:sldLayoutId id="2147484903" r:id="rId14"/>
    <p:sldLayoutId id="214748490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612D04-1A46-428A-97D1-4D42B5B5CFDE}" type="datetimeFigureOut">
              <a:rPr lang="el-GR"/>
              <a:pPr>
                <a:defRPr/>
              </a:pPr>
              <a:t>11/7/2013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629890-AB72-4446-9D4F-8053D01D58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  <p:sldLayoutId id="214748485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ucturalfunds.org.cy/" TargetMode="External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0" y="-26988"/>
            <a:ext cx="9144000" cy="5761038"/>
          </a:xfrm>
        </p:spPr>
        <p:txBody>
          <a:bodyPr/>
          <a:lstStyle/>
          <a:p>
            <a:pPr algn="ctr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None/>
            </a:pPr>
            <a:endParaRPr lang="el-GR" sz="3600" b="1" dirty="0" smtClean="0">
              <a:latin typeface="Calibri" pitchFamily="34" charset="0"/>
            </a:endParaRPr>
          </a:p>
          <a:p>
            <a:pPr algn="ctr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l-GR" sz="3800" b="1" dirty="0" smtClean="0">
                <a:latin typeface="Calibri" pitchFamily="34" charset="0"/>
              </a:rPr>
              <a:t>Αξιοποίηση των Ευρωπαϊκών Διαρθρωτικών και Επενδυτικών Ταμείων στην Κύπρο</a:t>
            </a:r>
          </a:p>
          <a:p>
            <a:pPr algn="ctr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l-GR" sz="3800" b="1" dirty="0" smtClean="0">
                <a:latin typeface="Calibri" pitchFamily="34" charset="0"/>
              </a:rPr>
              <a:t>2014-2020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l-GR" sz="3800" b="1" dirty="0" smtClean="0">
              <a:latin typeface="Calibri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l-GR" sz="3200" b="1" i="1" dirty="0" smtClean="0">
                <a:latin typeface="Calibri" pitchFamily="34" charset="0"/>
              </a:rPr>
              <a:t>Ημερίδα για την Ολοκληρωμένη Αστική Ανάπτυξη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l-GR" sz="3200" i="1" dirty="0" smtClean="0">
                <a:latin typeface="Calibri" pitchFamily="34" charset="0"/>
              </a:rPr>
              <a:t>Λευκωσία, 12 Ιουλίου 2013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000" b="1" dirty="0" smtClean="0">
              <a:latin typeface="Calibri" pitchFamily="34" charset="0"/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000" b="1" dirty="0" smtClean="0">
              <a:latin typeface="Calibri" pitchFamily="34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l-GR" sz="2400" b="1" dirty="0" smtClean="0">
                <a:latin typeface="Calibri" pitchFamily="34" charset="0"/>
              </a:rPr>
              <a:t>Γραφείο Προγραμματισμού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1800" dirty="0" smtClean="0">
                <a:latin typeface="Calibri" pitchFamily="34" charset="0"/>
              </a:rPr>
              <a:t>Άδωνις Κωνσταντινίδης, Ανώτερος Λειτουργός Προγραμματισμού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000" i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583238"/>
          </a:xfrm>
        </p:spPr>
        <p:txBody>
          <a:bodyPr/>
          <a:lstStyle/>
          <a:p>
            <a:pPr marL="182563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F6FC6"/>
              </a:buClr>
              <a:buSzPct val="95000"/>
              <a:buFont typeface="Wingdings 2" pitchFamily="18" charset="2"/>
              <a:buNone/>
              <a:defRPr/>
            </a:pPr>
            <a:r>
              <a:rPr lang="el-GR" b="1" dirty="0" smtClean="0"/>
              <a:t>Καθοριστικοί Παράγοντες</a:t>
            </a:r>
          </a:p>
          <a:p>
            <a:pPr marL="714375" lvl="2" indent="-349250" eaLnBrk="1" hangingPunct="1">
              <a:lnSpc>
                <a:spcPct val="120000"/>
              </a:lnSpc>
              <a:spcBef>
                <a:spcPts val="0"/>
              </a:spcBef>
              <a:buClr>
                <a:srgbClr val="0F6FC6"/>
              </a:buClr>
              <a:buSzPct val="95000"/>
              <a:buFont typeface="Courier New" pitchFamily="49" charset="0"/>
              <a:buChar char="o"/>
              <a:defRPr/>
            </a:pPr>
            <a:r>
              <a:rPr lang="el-GR" sz="2400" b="1" dirty="0" smtClean="0"/>
              <a:t>Πλαίσιο ΕΕ</a:t>
            </a:r>
          </a:p>
          <a:p>
            <a:pPr marL="987425" lvl="3" indent="-349250" eaLnBrk="1" hangingPunct="1">
              <a:lnSpc>
                <a:spcPct val="120000"/>
              </a:lnSpc>
              <a:spcBef>
                <a:spcPts val="0"/>
              </a:spcBef>
              <a:buClr>
                <a:srgbClr val="0F6FC6"/>
              </a:buClr>
              <a:buSzPct val="95000"/>
              <a:buFont typeface="Wingdings" pitchFamily="2" charset="2"/>
              <a:buChar char="ü"/>
              <a:defRPr/>
            </a:pPr>
            <a:r>
              <a:rPr lang="el-GR" sz="2400" dirty="0" smtClean="0"/>
              <a:t>Στρατηγική Ευρώπη 2012 – Θεματικοί Στόχοι</a:t>
            </a:r>
          </a:p>
          <a:p>
            <a:pPr marL="987425" lvl="3" indent="-349250" eaLnBrk="1" hangingPunct="1">
              <a:lnSpc>
                <a:spcPct val="120000"/>
              </a:lnSpc>
              <a:spcBef>
                <a:spcPts val="0"/>
              </a:spcBef>
              <a:buClr>
                <a:srgbClr val="0F6FC6"/>
              </a:buClr>
              <a:buSzPct val="95000"/>
              <a:buFont typeface="Wingdings" pitchFamily="2" charset="2"/>
              <a:buChar char="ü"/>
              <a:defRPr/>
            </a:pPr>
            <a:r>
              <a:rPr lang="el-GR" sz="2400" dirty="0" smtClean="0"/>
              <a:t>Κανονιστικό Πλαίσιο – Θεματική Επικέντρωση, Εκ των προτέρων προϋποθέσεις, Πλαίσιο Επίδοσης</a:t>
            </a:r>
          </a:p>
          <a:p>
            <a:pPr marL="987425" lvl="3" indent="-349250" eaLnBrk="1" hangingPunct="1">
              <a:lnSpc>
                <a:spcPct val="120000"/>
              </a:lnSpc>
              <a:spcBef>
                <a:spcPts val="0"/>
              </a:spcBef>
              <a:buClr>
                <a:srgbClr val="0F6FC6"/>
              </a:buClr>
              <a:buSzPct val="95000"/>
              <a:buFont typeface="Wingdings" pitchFamily="2" charset="2"/>
              <a:buChar char="ü"/>
              <a:defRPr/>
            </a:pPr>
            <a:r>
              <a:rPr lang="el-GR" sz="2400" dirty="0" smtClean="0"/>
              <a:t>Θέσεις/συστάσεις Ευρωπαϊκής Επιτροπής για την Κύπρο (</a:t>
            </a:r>
            <a:r>
              <a:rPr lang="en-US" sz="2400" dirty="0" smtClean="0"/>
              <a:t>EC Position Paper)</a:t>
            </a:r>
            <a:endParaRPr lang="el-GR" sz="2400" dirty="0" smtClean="0"/>
          </a:p>
          <a:p>
            <a:pPr marL="714375" lvl="2" indent="-349250" eaLnBrk="1" hangingPunct="1">
              <a:lnSpc>
                <a:spcPct val="120000"/>
              </a:lnSpc>
              <a:spcBef>
                <a:spcPts val="0"/>
              </a:spcBef>
              <a:buClr>
                <a:srgbClr val="0F6FC6"/>
              </a:buClr>
              <a:buSzPct val="95000"/>
              <a:buFont typeface="Courier New" pitchFamily="49" charset="0"/>
              <a:buChar char="o"/>
              <a:defRPr/>
            </a:pPr>
            <a:r>
              <a:rPr lang="el-GR" sz="2500" b="1" dirty="0" smtClean="0"/>
              <a:t>Εθνικό Πλαίσιο</a:t>
            </a:r>
          </a:p>
          <a:p>
            <a:pPr marL="987425" lvl="3" indent="-349250" eaLnBrk="1" hangingPunct="1">
              <a:lnSpc>
                <a:spcPct val="120000"/>
              </a:lnSpc>
              <a:spcBef>
                <a:spcPts val="0"/>
              </a:spcBef>
              <a:buClr>
                <a:srgbClr val="0F6FC6"/>
              </a:buClr>
              <a:buSzPct val="95000"/>
              <a:buFont typeface="Wingdings" pitchFamily="2" charset="2"/>
              <a:buChar char="ü"/>
              <a:defRPr/>
            </a:pPr>
            <a:r>
              <a:rPr lang="el-GR" sz="2400" dirty="0" smtClean="0"/>
              <a:t>Εθνική Στρατηγική – Αναπτυξιακό όραμα, Τομεακές ανάγκες, Στόχοι και Προτεραιότητες</a:t>
            </a:r>
          </a:p>
          <a:p>
            <a:pPr marL="987425" lvl="3" indent="-349250" eaLnBrk="1" hangingPunct="1">
              <a:lnSpc>
                <a:spcPct val="120000"/>
              </a:lnSpc>
              <a:spcBef>
                <a:spcPts val="0"/>
              </a:spcBef>
              <a:buClr>
                <a:srgbClr val="0F6FC6"/>
              </a:buClr>
              <a:buSzPct val="95000"/>
              <a:buFont typeface="Wingdings" pitchFamily="2" charset="2"/>
              <a:buChar char="ü"/>
              <a:defRPr/>
            </a:pPr>
            <a:r>
              <a:rPr lang="el-GR" sz="2400" dirty="0" smtClean="0"/>
              <a:t>Οικονομική Κρίση – νέα δεδομένα/προτεραιότητες στην αξιοποίηση των πόρων για ανάκαμψη οικονομίας</a:t>
            </a:r>
            <a:endParaRPr lang="el-GR" i="1" dirty="0" smtClean="0">
              <a:latin typeface="Arial" charset="0"/>
            </a:endParaRPr>
          </a:p>
          <a:p>
            <a:pPr marL="263525" indent="0" eaLnBrk="1" hangingPunct="1">
              <a:lnSpc>
                <a:spcPct val="120000"/>
              </a:lnSpc>
              <a:spcBef>
                <a:spcPts val="0"/>
              </a:spcBef>
              <a:buClr>
                <a:srgbClr val="0F6FC6"/>
              </a:buClr>
              <a:buFont typeface="Wingdings 2" pitchFamily="18" charset="2"/>
              <a:buNone/>
              <a:defRPr/>
            </a:pPr>
            <a:endParaRPr lang="el-GR" sz="2400" i="1" dirty="0" smtClean="0"/>
          </a:p>
          <a:p>
            <a:pPr marL="531813" lvl="3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l-GR" sz="2800" i="1" dirty="0" smtClean="0"/>
          </a:p>
        </p:txBody>
      </p:sp>
      <p:sp>
        <p:nvSpPr>
          <p:cNvPr id="68611" name="Rectangle 2"/>
          <p:cNvSpPr txBox="1">
            <a:spLocks noChangeArrowheads="1"/>
          </p:cNvSpPr>
          <p:nvPr/>
        </p:nvSpPr>
        <p:spPr bwMode="auto">
          <a:xfrm>
            <a:off x="0" y="-26988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/>
          <a:lstStyle/>
          <a:p>
            <a:pPr algn="ctr"/>
            <a:r>
              <a:rPr lang="el-GR" sz="2000" b="1"/>
              <a:t>ΠΡΟΓΡΑΜΜΑΤΙΚΗ ΠΕΡΙΟΔΟΣ 2014-2020</a:t>
            </a:r>
          </a:p>
          <a:p>
            <a:pPr algn="ctr"/>
            <a:r>
              <a:rPr lang="el-GR" sz="3200" b="1"/>
              <a:t>Σχεδιασμός Προγραμματικών Εγγράφων</a:t>
            </a:r>
            <a:endParaRPr lang="el-GR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2"/>
          <p:cNvSpPr txBox="1">
            <a:spLocks noChangeArrowheads="1"/>
          </p:cNvSpPr>
          <p:nvPr/>
        </p:nvSpPr>
        <p:spPr bwMode="auto">
          <a:xfrm>
            <a:off x="5580063" y="6078538"/>
            <a:ext cx="3563937" cy="779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9635" name="Text Box 20"/>
          <p:cNvSpPr txBox="1">
            <a:spLocks noChangeArrowheads="1"/>
          </p:cNvSpPr>
          <p:nvPr/>
        </p:nvSpPr>
        <p:spPr bwMode="auto">
          <a:xfrm>
            <a:off x="0" y="5665788"/>
            <a:ext cx="3563938" cy="1192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  <a:p>
            <a:pPr>
              <a:spcBef>
                <a:spcPct val="50000"/>
              </a:spcBef>
            </a:pPr>
            <a:endParaRPr lang="el-GR"/>
          </a:p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69636" name="Text Box 24"/>
          <p:cNvSpPr txBox="1">
            <a:spLocks noChangeArrowheads="1"/>
          </p:cNvSpPr>
          <p:nvPr/>
        </p:nvSpPr>
        <p:spPr bwMode="auto">
          <a:xfrm>
            <a:off x="5580063" y="6078538"/>
            <a:ext cx="3563937" cy="779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9637" name="Text Box 23"/>
          <p:cNvSpPr txBox="1">
            <a:spLocks noChangeArrowheads="1"/>
          </p:cNvSpPr>
          <p:nvPr/>
        </p:nvSpPr>
        <p:spPr bwMode="auto">
          <a:xfrm>
            <a:off x="0" y="5665788"/>
            <a:ext cx="3563938" cy="1192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  <a:p>
            <a:pPr>
              <a:spcBef>
                <a:spcPct val="50000"/>
              </a:spcBef>
            </a:pPr>
            <a:endParaRPr lang="el-GR"/>
          </a:p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69638" name="Text Box 19"/>
          <p:cNvSpPr txBox="1">
            <a:spLocks noChangeArrowheads="1"/>
          </p:cNvSpPr>
          <p:nvPr/>
        </p:nvSpPr>
        <p:spPr bwMode="auto">
          <a:xfrm>
            <a:off x="0" y="5665788"/>
            <a:ext cx="3563938" cy="1192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  <a:p>
            <a:pPr>
              <a:spcBef>
                <a:spcPct val="50000"/>
              </a:spcBef>
            </a:pPr>
            <a:endParaRPr lang="el-GR"/>
          </a:p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69639" name="Text Box 18"/>
          <p:cNvSpPr txBox="1">
            <a:spLocks noChangeArrowheads="1"/>
          </p:cNvSpPr>
          <p:nvPr/>
        </p:nvSpPr>
        <p:spPr bwMode="auto">
          <a:xfrm>
            <a:off x="5564188" y="6078538"/>
            <a:ext cx="3563937" cy="779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9640" name="Rectangle 2"/>
          <p:cNvSpPr txBox="1">
            <a:spLocks noChangeArrowheads="1"/>
          </p:cNvSpPr>
          <p:nvPr/>
        </p:nvSpPr>
        <p:spPr bwMode="auto">
          <a:xfrm>
            <a:off x="541338" y="12700"/>
            <a:ext cx="79914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/>
          <a:lstStyle/>
          <a:p>
            <a:pPr algn="ctr"/>
            <a:r>
              <a:rPr lang="el-GR" sz="2000" b="1"/>
              <a:t>ΠΟΛΙΤΙΚΗ ΣΥΝΟΧΗΣ 2014-2020</a:t>
            </a:r>
            <a:br>
              <a:rPr lang="el-GR" sz="2000" b="1"/>
            </a:br>
            <a:r>
              <a:rPr lang="el-GR" sz="3200" b="1"/>
              <a:t>Θεματικοί Στόχοι</a:t>
            </a:r>
          </a:p>
          <a:p>
            <a:pPr algn="ctr"/>
            <a:endParaRPr lang="el-GR" sz="2000" b="1"/>
          </a:p>
        </p:txBody>
      </p:sp>
      <p:sp>
        <p:nvSpPr>
          <p:cNvPr id="69641" name="Rectangle 11"/>
          <p:cNvSpPr txBox="1">
            <a:spLocks noChangeArrowheads="1"/>
          </p:cNvSpPr>
          <p:nvPr/>
        </p:nvSpPr>
        <p:spPr bwMode="auto">
          <a:xfrm>
            <a:off x="914400" y="731838"/>
            <a:ext cx="82042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5000"/>
              </a:lnSpc>
              <a:buClr>
                <a:srgbClr val="083763"/>
              </a:buClr>
              <a:buFont typeface="Calibri" pitchFamily="34" charset="0"/>
              <a:buAutoNum type="arabicPeriod"/>
            </a:pPr>
            <a:r>
              <a:rPr lang="el-GR" sz="2400" b="1" dirty="0">
                <a:solidFill>
                  <a:srgbClr val="7030A0"/>
                </a:solidFill>
                <a:latin typeface="Constantia" pitchFamily="18" charset="0"/>
              </a:rPr>
              <a:t>Έρευνα, τεχνολογική ανάπτυξη και καινοτομία</a:t>
            </a:r>
          </a:p>
          <a:p>
            <a:pPr marL="342900" indent="-342900" eaLnBrk="0" hangingPunct="0">
              <a:lnSpc>
                <a:spcPct val="125000"/>
              </a:lnSpc>
              <a:buClr>
                <a:srgbClr val="083763"/>
              </a:buClr>
              <a:buFont typeface="Calibri" pitchFamily="34" charset="0"/>
              <a:buAutoNum type="arabicPeriod"/>
            </a:pPr>
            <a:r>
              <a:rPr lang="el-GR" sz="2400" b="1" dirty="0">
                <a:solidFill>
                  <a:srgbClr val="7030A0"/>
                </a:solidFill>
                <a:latin typeface="Constantia" pitchFamily="18" charset="0"/>
              </a:rPr>
              <a:t>Τεχνολογίες πληροφοριών και επικοινωνιών (ΤΠΕ)</a:t>
            </a:r>
          </a:p>
          <a:p>
            <a:pPr marL="342900" indent="-342900" eaLnBrk="0" hangingPunct="0">
              <a:lnSpc>
                <a:spcPct val="125000"/>
              </a:lnSpc>
              <a:buClr>
                <a:srgbClr val="083763"/>
              </a:buClr>
              <a:buFont typeface="Calibri" pitchFamily="34" charset="0"/>
              <a:buAutoNum type="arabicPeriod"/>
            </a:pPr>
            <a:r>
              <a:rPr lang="el-GR" sz="2400" b="1" dirty="0">
                <a:solidFill>
                  <a:srgbClr val="7030A0"/>
                </a:solidFill>
                <a:latin typeface="Constantia" pitchFamily="18" charset="0"/>
              </a:rPr>
              <a:t>Ανταγωνιστικότητα  μικρομεσαίων επιχειρήσεων</a:t>
            </a:r>
          </a:p>
          <a:p>
            <a:pPr marL="342900" indent="-342900" eaLnBrk="0" hangingPunct="0">
              <a:lnSpc>
                <a:spcPct val="125000"/>
              </a:lnSpc>
              <a:buClr>
                <a:srgbClr val="083763"/>
              </a:buClr>
              <a:buFont typeface="Calibri" pitchFamily="34" charset="0"/>
              <a:buAutoNum type="arabicPeriod"/>
            </a:pPr>
            <a:r>
              <a:rPr lang="el-GR" sz="2400" b="1" dirty="0">
                <a:solidFill>
                  <a:srgbClr val="387026"/>
                </a:solidFill>
                <a:latin typeface="Constantia" pitchFamily="18" charset="0"/>
              </a:rPr>
              <a:t>Οικονομία χαμηλών εκπομπών διοξειδίου του άνθρακα (ενεργειακή απόδοση και ΑΠΕ)</a:t>
            </a:r>
          </a:p>
          <a:p>
            <a:pPr marL="342900" indent="-342900" eaLnBrk="0" hangingPunct="0">
              <a:lnSpc>
                <a:spcPct val="125000"/>
              </a:lnSpc>
              <a:buClr>
                <a:srgbClr val="083763"/>
              </a:buClr>
              <a:buFont typeface="Calibri" pitchFamily="34" charset="0"/>
              <a:buAutoNum type="arabicPeriod"/>
            </a:pPr>
            <a:r>
              <a:rPr lang="el-GR" sz="2400" b="1" dirty="0">
                <a:solidFill>
                  <a:srgbClr val="387026"/>
                </a:solidFill>
                <a:latin typeface="Constantia" pitchFamily="18" charset="0"/>
              </a:rPr>
              <a:t>Προσαρμογή στην κλιματική αλλαγή και πρόληψη/διαχείριση κινδύνων</a:t>
            </a:r>
          </a:p>
          <a:p>
            <a:pPr marL="342900" indent="-342900" eaLnBrk="0" hangingPunct="0">
              <a:lnSpc>
                <a:spcPct val="125000"/>
              </a:lnSpc>
              <a:buClr>
                <a:srgbClr val="083763"/>
              </a:buClr>
              <a:buFont typeface="Calibri" pitchFamily="34" charset="0"/>
              <a:buAutoNum type="arabicPeriod"/>
            </a:pPr>
            <a:r>
              <a:rPr lang="el-GR" sz="2400" b="1" dirty="0">
                <a:solidFill>
                  <a:srgbClr val="387026"/>
                </a:solidFill>
                <a:latin typeface="Constantia" pitchFamily="18" charset="0"/>
              </a:rPr>
              <a:t>Προστασία περιβάλλοντος και αποδοτικότητα πόρων</a:t>
            </a:r>
          </a:p>
          <a:p>
            <a:pPr marL="342900" indent="-342900" eaLnBrk="0" hangingPunct="0">
              <a:lnSpc>
                <a:spcPct val="125000"/>
              </a:lnSpc>
              <a:buClr>
                <a:srgbClr val="083763"/>
              </a:buClr>
              <a:buFont typeface="Calibri" pitchFamily="34" charset="0"/>
              <a:buAutoNum type="arabicPeriod"/>
            </a:pPr>
            <a:r>
              <a:rPr lang="el-GR" sz="2400" b="1" dirty="0">
                <a:solidFill>
                  <a:srgbClr val="387026"/>
                </a:solidFill>
                <a:latin typeface="Constantia" pitchFamily="18" charset="0"/>
              </a:rPr>
              <a:t>Βιώσιμες μεταφορές και  βασικές υποδομές δικτύων</a:t>
            </a:r>
          </a:p>
          <a:p>
            <a:pPr marL="342900" indent="-342900" eaLnBrk="0" hangingPunct="0">
              <a:lnSpc>
                <a:spcPct val="125000"/>
              </a:lnSpc>
              <a:buClr>
                <a:srgbClr val="083763"/>
              </a:buClr>
              <a:buFont typeface="Calibri" pitchFamily="34" charset="0"/>
              <a:buAutoNum type="arabicPeriod" startAt="8"/>
            </a:pPr>
            <a:r>
              <a:rPr lang="el-GR" sz="2400" b="1" dirty="0">
                <a:solidFill>
                  <a:srgbClr val="990033"/>
                </a:solidFill>
                <a:latin typeface="Constantia" pitchFamily="18" charset="0"/>
              </a:rPr>
              <a:t>Απασχόληση και  κινητικότητα εργασίας</a:t>
            </a:r>
          </a:p>
          <a:p>
            <a:pPr marL="342900" indent="-342900" eaLnBrk="0" hangingPunct="0">
              <a:lnSpc>
                <a:spcPct val="125000"/>
              </a:lnSpc>
              <a:buClr>
                <a:srgbClr val="083763"/>
              </a:buClr>
              <a:buFont typeface="Calibri" pitchFamily="34" charset="0"/>
              <a:buAutoNum type="arabicPeriod" startAt="8"/>
            </a:pPr>
            <a:r>
              <a:rPr lang="el-GR" sz="2400" b="1" dirty="0">
                <a:solidFill>
                  <a:srgbClr val="990033"/>
                </a:solidFill>
                <a:latin typeface="Constantia" pitchFamily="18" charset="0"/>
              </a:rPr>
              <a:t>Κοινωνική ένταξη και καταπολέμηση της φτώχιας</a:t>
            </a:r>
          </a:p>
          <a:p>
            <a:pPr marL="342900" indent="-342900" eaLnBrk="0" hangingPunct="0">
              <a:lnSpc>
                <a:spcPct val="125000"/>
              </a:lnSpc>
              <a:buClr>
                <a:srgbClr val="083763"/>
              </a:buClr>
              <a:buFont typeface="Calibri" pitchFamily="34" charset="0"/>
              <a:buAutoNum type="arabicPeriod" startAt="8"/>
            </a:pPr>
            <a:r>
              <a:rPr lang="el-GR" sz="2400" b="1" dirty="0">
                <a:solidFill>
                  <a:srgbClr val="990033"/>
                </a:solidFill>
                <a:latin typeface="Constantia" pitchFamily="18" charset="0"/>
              </a:rPr>
              <a:t>Εκπαίδευση, δεξιότητες  και  δια βίου μάθηση</a:t>
            </a:r>
          </a:p>
          <a:p>
            <a:pPr marL="342900" indent="-342900" eaLnBrk="0" hangingPunct="0">
              <a:lnSpc>
                <a:spcPct val="125000"/>
              </a:lnSpc>
              <a:buClr>
                <a:srgbClr val="083763"/>
              </a:buClr>
              <a:buFont typeface="Calibri" pitchFamily="34" charset="0"/>
              <a:buAutoNum type="arabicPeriod" startAt="8"/>
            </a:pPr>
            <a:r>
              <a:rPr lang="el-GR" sz="2400" b="1" dirty="0">
                <a:solidFill>
                  <a:srgbClr val="990033"/>
                </a:solidFill>
                <a:latin typeface="Constantia" pitchFamily="18" charset="0"/>
              </a:rPr>
              <a:t>Θεσμική επάρκεια, αποτελεσματική δημόσια διοίκηση</a:t>
            </a:r>
          </a:p>
        </p:txBody>
      </p:sp>
      <p:sp>
        <p:nvSpPr>
          <p:cNvPr id="9" name="Rounded Rectangle 8"/>
          <p:cNvSpPr/>
          <p:nvPr/>
        </p:nvSpPr>
        <p:spPr bwMode="auto">
          <a:xfrm rot="16200000">
            <a:off x="-2477013" y="3334424"/>
            <a:ext cx="5976665" cy="8372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innerShdw blurRad="114300" dist="12700">
              <a:schemeClr val="bg1"/>
            </a:innerShdw>
          </a:effectLst>
          <a:extLst/>
        </p:spPr>
        <p:txBody>
          <a:bodyPr lIns="90000" tIns="46800" rIns="90000" bIns="46800" anchor="ctr"/>
          <a:lstStyle/>
          <a:p>
            <a:pPr marL="3175" algn="ctr">
              <a:defRPr/>
            </a:pPr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Ευρώπη</a:t>
            </a: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2020</a:t>
            </a:r>
          </a:p>
          <a:p>
            <a:pPr marL="3175" algn="ctr">
              <a:defRPr/>
            </a:pPr>
            <a:endParaRPr lang="de-DE" sz="1400" b="1" dirty="0">
              <a:solidFill>
                <a:schemeClr val="bg1"/>
              </a:solidFill>
            </a:endParaRPr>
          </a:p>
          <a:p>
            <a:pPr marL="3175" algn="ctr">
              <a:defRPr/>
            </a:pP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 rot="16200000">
            <a:off x="-292608" y="5543989"/>
            <a:ext cx="1925806" cy="468956"/>
          </a:xfrm>
          <a:prstGeom prst="roundRect">
            <a:avLst>
              <a:gd name="adj" fmla="val 40252"/>
            </a:avLst>
          </a:prstGeom>
          <a:solidFill>
            <a:srgbClr val="740000"/>
          </a:solidFill>
          <a:ln>
            <a:noFill/>
          </a:ln>
          <a:effectLst>
            <a:innerShdw blurRad="114300">
              <a:schemeClr val="bg1"/>
            </a:innerShdw>
          </a:effectLst>
          <a:extLst/>
        </p:spPr>
        <p:txBody>
          <a:bodyPr lIns="90000" tIns="46800" rIns="90000" bIns="46800" anchor="ctr"/>
          <a:lstStyle/>
          <a:p>
            <a:pPr marL="3175" algn="ctr">
              <a:defRPr/>
            </a:pPr>
            <a:r>
              <a:rPr lang="el-GR" sz="1400" b="1" dirty="0">
                <a:solidFill>
                  <a:schemeClr val="bg1"/>
                </a:solidFill>
              </a:rPr>
              <a:t>Χωρίς αποκλεισμούς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 rot="16200000">
            <a:off x="-631879" y="3262192"/>
            <a:ext cx="2610700" cy="429544"/>
          </a:xfrm>
          <a:prstGeom prst="roundRect">
            <a:avLst>
              <a:gd name="adj" fmla="val 42085"/>
            </a:avLst>
          </a:prstGeom>
          <a:solidFill>
            <a:srgbClr val="006600"/>
          </a:solidFill>
          <a:ln>
            <a:noFill/>
          </a:ln>
          <a:effectLst>
            <a:innerShdw blurRad="114300">
              <a:schemeClr val="bg1"/>
            </a:innerShdw>
          </a:effectLst>
          <a:extLst/>
        </p:spPr>
        <p:txBody>
          <a:bodyPr lIns="90000" tIns="46800" rIns="90000" bIns="46800" anchor="ctr"/>
          <a:lstStyle/>
          <a:p>
            <a:pPr marL="3175" algn="ctr">
              <a:defRPr/>
            </a:pPr>
            <a:r>
              <a:rPr lang="el-GR" sz="1600" b="1" dirty="0">
                <a:solidFill>
                  <a:schemeClr val="bg1"/>
                </a:solidFill>
              </a:rPr>
              <a:t>Βιώσιμη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 rot="16200000">
            <a:off x="-25691" y="1225180"/>
            <a:ext cx="1382923" cy="461973"/>
          </a:xfrm>
          <a:prstGeom prst="roundRect">
            <a:avLst>
              <a:gd name="adj" fmla="val 40522"/>
            </a:avLst>
          </a:prstGeom>
          <a:solidFill>
            <a:srgbClr val="7030A0"/>
          </a:solidFill>
          <a:ln>
            <a:noFill/>
          </a:ln>
          <a:effectLst>
            <a:innerShdw blurRad="114300">
              <a:schemeClr val="bg1"/>
            </a:innerShdw>
          </a:effectLst>
          <a:extLst/>
        </p:spPr>
        <p:txBody>
          <a:bodyPr lIns="90000" tIns="46800" rIns="90000" bIns="46800" anchor="ctr"/>
          <a:lstStyle/>
          <a:p>
            <a:pPr marL="3175" algn="ctr">
              <a:defRPr/>
            </a:pPr>
            <a:r>
              <a:rPr lang="el-GR" sz="1600" b="1" dirty="0">
                <a:solidFill>
                  <a:schemeClr val="bg1"/>
                </a:solidFill>
              </a:rPr>
              <a:t>Έξυπνη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0" y="5269557"/>
            <a:ext cx="3563938" cy="1615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dirty="0" smtClean="0"/>
          </a:p>
          <a:p>
            <a:pPr>
              <a:spcBef>
                <a:spcPct val="50000"/>
              </a:spcBef>
            </a:pPr>
            <a:endParaRPr lang="el-GR" dirty="0"/>
          </a:p>
          <a:p>
            <a:pPr>
              <a:spcBef>
                <a:spcPct val="50000"/>
              </a:spcBef>
            </a:pPr>
            <a:endParaRPr lang="el-GR" dirty="0" smtClean="0"/>
          </a:p>
          <a:p>
            <a:pPr>
              <a:spcBef>
                <a:spcPct val="50000"/>
              </a:spcBef>
            </a:pPr>
            <a:endParaRPr lang="el-GR" dirty="0"/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42900"/>
            <a:ext cx="9144000" cy="487838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l-GR" sz="2500" b="1" dirty="0" smtClean="0">
                <a:latin typeface="Calibri" pitchFamily="34" charset="0"/>
              </a:rPr>
              <a:t> Ελάχιστο μερίδιο/συμμετοχή ΕΚΤ</a:t>
            </a:r>
            <a:r>
              <a:rPr lang="en-US" sz="2500" b="1" dirty="0" smtClean="0">
                <a:latin typeface="Calibri" pitchFamily="34" charset="0"/>
              </a:rPr>
              <a:t>: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l-GR" sz="2500" dirty="0" smtClean="0"/>
              <a:t>Στόχος η </a:t>
            </a:r>
            <a:r>
              <a:rPr lang="el-GR" sz="2500" dirty="0"/>
              <a:t>υλοποίηση επαρκών επενδύσεων </a:t>
            </a:r>
            <a:r>
              <a:rPr lang="el-GR" sz="2500" dirty="0" smtClean="0"/>
              <a:t>στα ΚΜ με στόχευση </a:t>
            </a:r>
            <a:r>
              <a:rPr lang="el-GR" sz="2500" dirty="0"/>
              <a:t>στην απασχόληση των νέων, την κινητικότητα </a:t>
            </a:r>
            <a:r>
              <a:rPr lang="el-GR" sz="2500" dirty="0" smtClean="0"/>
              <a:t>στην εργασία, την γνώση, την κοινωνική ένταξη </a:t>
            </a:r>
            <a:r>
              <a:rPr lang="el-GR" sz="2500" dirty="0"/>
              <a:t>και </a:t>
            </a:r>
            <a:r>
              <a:rPr lang="el-GR" sz="2500" dirty="0" smtClean="0"/>
              <a:t>την καταπολέμηση </a:t>
            </a:r>
            <a:r>
              <a:rPr lang="el-GR" sz="2500" dirty="0"/>
              <a:t>της </a:t>
            </a:r>
            <a:r>
              <a:rPr lang="el-GR" sz="2500" dirty="0" smtClean="0"/>
              <a:t>φτώχειας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l-GR" sz="2500" dirty="0" smtClean="0">
                <a:latin typeface="Calibri" pitchFamily="34" charset="0"/>
              </a:rPr>
              <a:t>Ως προς το σύνολο των Διαρθρωτικών Ταμείων (ΕΤΠΑ, ΕΚΤ) - όχι μικρότερη συμμετοχή ΕΚΤ από τρέχουσα </a:t>
            </a:r>
            <a:r>
              <a:rPr lang="el-GR" sz="2500" dirty="0" err="1" smtClean="0">
                <a:latin typeface="Calibri" pitchFamily="34" charset="0"/>
              </a:rPr>
              <a:t>π.π</a:t>
            </a:r>
            <a:r>
              <a:rPr lang="el-GR" sz="2500" dirty="0" smtClean="0">
                <a:latin typeface="Calibri" pitchFamily="34" charset="0"/>
              </a:rPr>
              <a:t>. 2007-2013 + πρόσθετη κατανομή βάση των ποσοστών απασχόλησης στο ΚΜ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l-GR" sz="2500" dirty="0" smtClean="0">
                <a:latin typeface="Calibri" pitchFamily="34" charset="0"/>
              </a:rPr>
              <a:t>Ως προς το σύνολο των πόρων της Πολιτικής Συνοχής (Ταμείο Συνοχής και ΔΤ)  – όχι μικρότερη συμμετοχή ΕΚΤ από 23,1% 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l-GR" sz="2500" b="1" i="1" dirty="0" smtClean="0">
                <a:solidFill>
                  <a:schemeClr val="accent1"/>
                </a:solidFill>
                <a:latin typeface="Calibri" pitchFamily="34" charset="0"/>
              </a:rPr>
              <a:t>Κύπρος – η συμμετοχή του ΕΚΤ εκτιμάται στο 30,7% των πόρων από ΔΤ</a:t>
            </a:r>
          </a:p>
          <a:p>
            <a:pPr marL="288925" indent="-288925" eaLnBrk="1" hangingPunct="1">
              <a:lnSpc>
                <a:spcPct val="110000"/>
              </a:lnSpc>
              <a:spcBef>
                <a:spcPts val="0"/>
              </a:spcBef>
              <a:buFont typeface="Wingdings 2" pitchFamily="18" charset="2"/>
              <a:buNone/>
            </a:pPr>
            <a:endParaRPr lang="el-GR" sz="2500" b="1" i="1" dirty="0" smtClean="0">
              <a:latin typeface="Calibri" pitchFamily="34" charset="0"/>
            </a:endParaRPr>
          </a:p>
        </p:txBody>
      </p:sp>
      <p:sp>
        <p:nvSpPr>
          <p:cNvPr id="70659" name="Rectangle 2"/>
          <p:cNvSpPr txBox="1">
            <a:spLocks noChangeArrowheads="1"/>
          </p:cNvSpPr>
          <p:nvPr/>
        </p:nvSpPr>
        <p:spPr bwMode="auto">
          <a:xfrm>
            <a:off x="541338" y="28575"/>
            <a:ext cx="7991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el-GR" sz="2000" b="1" dirty="0"/>
              <a:t>ΠΟΛΙΤΙΚΗ ΣΥΝΟΧΗΣ 2014-2020</a:t>
            </a:r>
            <a:r>
              <a:rPr lang="el-GR" sz="2800" b="1" dirty="0"/>
              <a:t/>
            </a:r>
            <a:br>
              <a:rPr lang="el-GR" sz="2800" b="1" dirty="0"/>
            </a:br>
            <a:r>
              <a:rPr lang="el-GR" sz="3200" b="1" dirty="0"/>
              <a:t>Θεματική Επικέντρωση (1) </a:t>
            </a:r>
            <a:r>
              <a:rPr lang="el-GR" sz="2800" b="1" dirty="0"/>
              <a:t/>
            </a:r>
            <a:br>
              <a:rPr lang="el-GR" sz="2800" b="1" dirty="0"/>
            </a:b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0" y="5269557"/>
            <a:ext cx="3563938" cy="1615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dirty="0" smtClean="0"/>
          </a:p>
          <a:p>
            <a:pPr>
              <a:spcBef>
                <a:spcPct val="50000"/>
              </a:spcBef>
            </a:pPr>
            <a:endParaRPr lang="el-GR" dirty="0"/>
          </a:p>
          <a:p>
            <a:pPr>
              <a:spcBef>
                <a:spcPct val="50000"/>
              </a:spcBef>
            </a:pPr>
            <a:endParaRPr lang="el-GR" dirty="0" smtClean="0"/>
          </a:p>
          <a:p>
            <a:pPr>
              <a:spcBef>
                <a:spcPct val="50000"/>
              </a:spcBef>
            </a:pPr>
            <a:endParaRPr lang="el-GR" dirty="0"/>
          </a:p>
        </p:txBody>
      </p:sp>
      <p:sp>
        <p:nvSpPr>
          <p:cNvPr id="3235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512" y="836712"/>
            <a:ext cx="8784976" cy="4878388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l-GR" sz="2200" dirty="0" smtClean="0">
                <a:latin typeface="Calibri" pitchFamily="34" charset="0"/>
              </a:rPr>
              <a:t> </a:t>
            </a:r>
            <a:r>
              <a:rPr lang="el-GR" b="1" dirty="0" smtClean="0">
                <a:latin typeface="Calibri" pitchFamily="34" charset="0"/>
              </a:rPr>
              <a:t>ΕΤΠΑ</a:t>
            </a:r>
            <a:r>
              <a:rPr lang="el-GR" b="1" dirty="0" smtClean="0">
                <a:solidFill>
                  <a:schemeClr val="accent1"/>
                </a:solidFill>
                <a:latin typeface="Calibri" pitchFamily="34" charset="0"/>
              </a:rPr>
              <a:t>*</a:t>
            </a:r>
            <a:r>
              <a:rPr lang="el-GR" b="1" dirty="0" smtClean="0">
                <a:latin typeface="Calibri" pitchFamily="34" charset="0"/>
              </a:rPr>
              <a:t> - </a:t>
            </a:r>
            <a:r>
              <a:rPr lang="el-GR" sz="2500" dirty="0" smtClean="0">
                <a:latin typeface="Calibri" pitchFamily="34" charset="0"/>
              </a:rPr>
              <a:t>80% σε τουλάχιστον 2 από τους θεματικούς στόχους </a:t>
            </a:r>
            <a:r>
              <a:rPr lang="el-GR" sz="2500" b="1" i="1" dirty="0" smtClean="0">
                <a:latin typeface="Calibri" pitchFamily="34" charset="0"/>
              </a:rPr>
              <a:t>έρευνα και </a:t>
            </a:r>
            <a:r>
              <a:rPr lang="el-GR" sz="2500" b="1" i="1" dirty="0">
                <a:latin typeface="Calibri" pitchFamily="34" charset="0"/>
              </a:rPr>
              <a:t>καινοτομία</a:t>
            </a:r>
            <a:r>
              <a:rPr lang="el-GR" sz="2500" dirty="0">
                <a:latin typeface="Calibri" pitchFamily="34" charset="0"/>
              </a:rPr>
              <a:t> (</a:t>
            </a:r>
            <a:r>
              <a:rPr lang="el-GR" sz="2500" dirty="0" smtClean="0">
                <a:latin typeface="Calibri" pitchFamily="34" charset="0"/>
              </a:rPr>
              <a:t>ΘΣ1), </a:t>
            </a:r>
            <a:r>
              <a:rPr lang="el-GR" sz="2500" b="1" i="1" dirty="0" smtClean="0">
                <a:latin typeface="Calibri" pitchFamily="34" charset="0"/>
              </a:rPr>
              <a:t>στήριξη των </a:t>
            </a:r>
            <a:r>
              <a:rPr lang="el-GR" sz="2500" b="1" i="1" dirty="0">
                <a:latin typeface="Calibri" pitchFamily="34" charset="0"/>
              </a:rPr>
              <a:t>ΤΠΕ </a:t>
            </a:r>
            <a:r>
              <a:rPr lang="el-GR" sz="2500" dirty="0">
                <a:latin typeface="Calibri" pitchFamily="34" charset="0"/>
              </a:rPr>
              <a:t>(</a:t>
            </a:r>
            <a:r>
              <a:rPr lang="el-GR" sz="2500" dirty="0" smtClean="0">
                <a:latin typeface="Calibri" pitchFamily="34" charset="0"/>
              </a:rPr>
              <a:t>ΘΣ2), </a:t>
            </a:r>
            <a:r>
              <a:rPr lang="el-GR" sz="2500" b="1" i="1" dirty="0" smtClean="0">
                <a:latin typeface="Calibri" pitchFamily="34" charset="0"/>
              </a:rPr>
              <a:t>στήριξη </a:t>
            </a:r>
            <a:r>
              <a:rPr lang="el-GR" sz="2500" b="1" i="1" dirty="0">
                <a:latin typeface="Calibri" pitchFamily="34" charset="0"/>
              </a:rPr>
              <a:t>των </a:t>
            </a:r>
            <a:r>
              <a:rPr lang="el-GR" sz="2500" b="1" i="1" dirty="0" smtClean="0">
                <a:latin typeface="Calibri" pitchFamily="34" charset="0"/>
              </a:rPr>
              <a:t>ΜΜΕ </a:t>
            </a:r>
            <a:r>
              <a:rPr lang="el-GR" sz="2500" dirty="0" smtClean="0">
                <a:latin typeface="Calibri" pitchFamily="34" charset="0"/>
              </a:rPr>
              <a:t>(ΘΣ3), </a:t>
            </a:r>
            <a:r>
              <a:rPr lang="el-GR" sz="2500" b="1" i="1" dirty="0" smtClean="0">
                <a:latin typeface="Calibri" pitchFamily="34" charset="0"/>
              </a:rPr>
              <a:t>μετάβαση </a:t>
            </a:r>
            <a:r>
              <a:rPr lang="el-GR" sz="2500" b="1" i="1" dirty="0">
                <a:latin typeface="Calibri" pitchFamily="34" charset="0"/>
              </a:rPr>
              <a:t>σε οικονομία χαμηλών </a:t>
            </a:r>
            <a:r>
              <a:rPr lang="el-GR" sz="2500" b="1" i="1" dirty="0" smtClean="0">
                <a:latin typeface="Calibri" pitchFamily="34" charset="0"/>
              </a:rPr>
              <a:t>εκπομπών </a:t>
            </a:r>
            <a:r>
              <a:rPr lang="el-GR" sz="2500" b="1" i="1" dirty="0">
                <a:latin typeface="Calibri" pitchFamily="34" charset="0"/>
              </a:rPr>
              <a:t>διοξειδίου του άνθρακα </a:t>
            </a:r>
            <a:r>
              <a:rPr lang="el-GR" sz="2500" dirty="0" smtClean="0">
                <a:latin typeface="Calibri" pitchFamily="34" charset="0"/>
              </a:rPr>
              <a:t>(</a:t>
            </a:r>
            <a:r>
              <a:rPr lang="el-GR" sz="2500" dirty="0">
                <a:latin typeface="Calibri" pitchFamily="34" charset="0"/>
              </a:rPr>
              <a:t>ΘΣ4 </a:t>
            </a:r>
            <a:r>
              <a:rPr lang="el-GR" sz="2500" dirty="0" smtClean="0">
                <a:latin typeface="Calibri" pitchFamily="34" charset="0"/>
              </a:rPr>
              <a:t> - τουλάχιστον 20</a:t>
            </a:r>
            <a:r>
              <a:rPr lang="el-GR" sz="2500" dirty="0">
                <a:latin typeface="Calibri" pitchFamily="34" charset="0"/>
              </a:rPr>
              <a:t>%)</a:t>
            </a:r>
            <a:r>
              <a:rPr lang="el-GR" sz="2400" dirty="0">
                <a:latin typeface="Calibri" pitchFamily="34" charset="0"/>
              </a:rPr>
              <a:t>                                                        </a:t>
            </a:r>
            <a:endParaRPr lang="el-GR" sz="2400" dirty="0" smtClean="0">
              <a:latin typeface="Calibri" pitchFamily="34" charset="0"/>
            </a:endParaRPr>
          </a:p>
          <a:p>
            <a:pPr marL="288925" indent="-288925" algn="just" eaLnBrk="1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l-GR" sz="1900" i="1" dirty="0" smtClean="0">
                <a:solidFill>
                  <a:srgbClr val="0070C0"/>
                </a:solidFill>
                <a:latin typeface="Calibri" pitchFamily="34" charset="0"/>
              </a:rPr>
              <a:t>* Έχει επιτευχθεί (προκαταρτικά) εισαγωγή εξαιρέσεων για νησιωτικές περιφέρειες και βελτίωση του ποσοστού επικέντρωσης (από 80% σε 50% και 12% για ΘΣ 4)  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l-GR" b="1" dirty="0" smtClean="0">
                <a:latin typeface="Calibri" pitchFamily="34" charset="0"/>
              </a:rPr>
              <a:t>ΕΚΤ - </a:t>
            </a:r>
            <a:r>
              <a:rPr lang="el-GR" sz="2500" dirty="0" smtClean="0">
                <a:latin typeface="Calibri" pitchFamily="34" charset="0"/>
              </a:rPr>
              <a:t>20% για την προώθηση της </a:t>
            </a:r>
            <a:r>
              <a:rPr lang="el-GR" sz="2500" b="1" i="1" dirty="0" smtClean="0">
                <a:latin typeface="Calibri" pitchFamily="34" charset="0"/>
              </a:rPr>
              <a:t>κοινωνικής ένταξης και καταπολέμηση της φτώχειας </a:t>
            </a:r>
            <a:r>
              <a:rPr lang="el-GR" sz="2500" dirty="0" smtClean="0">
                <a:latin typeface="Calibri" pitchFamily="34" charset="0"/>
              </a:rPr>
              <a:t>(ΘΣ9), 80% σε μέχρι 4 Επενδυτικές Προτεραιότητες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l-GR" b="1" dirty="0" smtClean="0">
                <a:latin typeface="Calibri" pitchFamily="34" charset="0"/>
              </a:rPr>
              <a:t>ΕΕΣ (ΕΤΠΑ) - </a:t>
            </a:r>
            <a:r>
              <a:rPr lang="el-GR" sz="2500" dirty="0" smtClean="0">
                <a:latin typeface="Calibri" pitchFamily="34" charset="0"/>
              </a:rPr>
              <a:t>80</a:t>
            </a:r>
            <a:r>
              <a:rPr lang="el-GR" sz="2500" dirty="0">
                <a:latin typeface="Calibri" pitchFamily="34" charset="0"/>
              </a:rPr>
              <a:t>% σε μέχρι 4 </a:t>
            </a:r>
            <a:r>
              <a:rPr lang="el-GR" sz="2500" dirty="0" smtClean="0">
                <a:latin typeface="Calibri" pitchFamily="34" charset="0"/>
              </a:rPr>
              <a:t>Θεματικούς Στόχους (εξαιρουμένου του Προγράμματος Διαπεριφερειακής Συνεργασίας)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l-GR" sz="2500" b="1" dirty="0" smtClean="0">
                <a:latin typeface="Calibri" pitchFamily="34" charset="0"/>
              </a:rPr>
              <a:t>Όλα τα Ταμεία </a:t>
            </a:r>
            <a:r>
              <a:rPr lang="el-GR" sz="2500" dirty="0" smtClean="0">
                <a:latin typeface="Calibri" pitchFamily="34" charset="0"/>
              </a:rPr>
              <a:t>- </a:t>
            </a:r>
            <a:r>
              <a:rPr lang="el-GR" sz="2500" dirty="0">
                <a:latin typeface="Calibri" pitchFamily="34" charset="0"/>
              </a:rPr>
              <a:t>20% των συνολικών πόρων </a:t>
            </a:r>
            <a:r>
              <a:rPr lang="el-GR" sz="2500" dirty="0" smtClean="0">
                <a:latin typeface="Calibri" pitchFamily="34" charset="0"/>
              </a:rPr>
              <a:t>σε </a:t>
            </a:r>
            <a:r>
              <a:rPr lang="el-GR" sz="2500" dirty="0">
                <a:latin typeface="Calibri" pitchFamily="34" charset="0"/>
              </a:rPr>
              <a:t>δράσεις που συνεισφέρουν στους στόχους για </a:t>
            </a:r>
            <a:r>
              <a:rPr lang="el-GR" sz="2500" dirty="0" smtClean="0">
                <a:latin typeface="Calibri" pitchFamily="34" charset="0"/>
              </a:rPr>
              <a:t>την </a:t>
            </a:r>
            <a:r>
              <a:rPr lang="el-GR" sz="2500" b="1" i="1" dirty="0">
                <a:latin typeface="Calibri" pitchFamily="34" charset="0"/>
              </a:rPr>
              <a:t>κλιματική αλλαγή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l-GR" sz="2500" dirty="0">
              <a:latin typeface="Calibri" pitchFamily="34" charset="0"/>
            </a:endParaRP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l-GR" sz="2200" dirty="0" smtClean="0">
              <a:latin typeface="Calibri" pitchFamily="34" charset="0"/>
            </a:endParaRP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l-GR" sz="2200" dirty="0" smtClean="0">
              <a:latin typeface="Calibri" pitchFamily="34" charset="0"/>
            </a:endParaRPr>
          </a:p>
          <a:p>
            <a:pPr marL="288925" indent="-288925" algn="just" eaLnBrk="1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l-GR" dirty="0" smtClean="0">
              <a:latin typeface="Calibri" pitchFamily="34" charset="0"/>
            </a:endParaRPr>
          </a:p>
        </p:txBody>
      </p:sp>
      <p:sp>
        <p:nvSpPr>
          <p:cNvPr id="71684" name="Rectangle 2"/>
          <p:cNvSpPr txBox="1">
            <a:spLocks noChangeArrowheads="1"/>
          </p:cNvSpPr>
          <p:nvPr/>
        </p:nvSpPr>
        <p:spPr bwMode="auto">
          <a:xfrm>
            <a:off x="360363" y="0"/>
            <a:ext cx="8459787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el-GR" sz="2000" b="1" dirty="0"/>
              <a:t>ΠΟΛΙΤΙΚΗ ΣΥΝΟΧΗΣ 2014-2020</a:t>
            </a:r>
            <a:br>
              <a:rPr lang="el-GR" sz="2000" b="1" dirty="0"/>
            </a:br>
            <a:r>
              <a:rPr lang="el-GR" sz="3200" b="1" dirty="0"/>
              <a:t>Θεματική Επικέντρωση (2) </a:t>
            </a:r>
            <a:br>
              <a:rPr lang="el-GR" sz="3200" b="1" dirty="0"/>
            </a:b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 idx="4294967295"/>
          </p:nvPr>
        </p:nvSpPr>
        <p:spPr>
          <a:xfrm>
            <a:off x="66502" y="1772245"/>
            <a:ext cx="9036496" cy="4537075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3600" b="1" i="1" dirty="0" smtClean="0">
                <a:latin typeface="Calibri" pitchFamily="34" charset="0"/>
              </a:rPr>
              <a:t>Στα πλαίσια οριζόντιων παρεμβάσεων, από όλους τους θεματικούς στόχους</a:t>
            </a:r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3600" b="1" i="1" dirty="0" smtClean="0">
                <a:latin typeface="Calibri" pitchFamily="34" charset="0"/>
              </a:rPr>
              <a:t>Στα πλαίσια (τοπικών) ολοκληρωμένων παρεμβάσεων βιώσιμης αστικής ανάπτυξης</a:t>
            </a:r>
            <a:endParaRPr lang="el-GR" sz="3600" i="1" dirty="0" smtClean="0">
              <a:latin typeface="Calibri" pitchFamily="34" charset="0"/>
            </a:endParaRPr>
          </a:p>
        </p:txBody>
      </p:sp>
      <p:sp>
        <p:nvSpPr>
          <p:cNvPr id="72707" name="Rectangle 2"/>
          <p:cNvSpPr txBox="1">
            <a:spLocks noChangeArrowheads="1"/>
          </p:cNvSpPr>
          <p:nvPr/>
        </p:nvSpPr>
        <p:spPr bwMode="auto">
          <a:xfrm>
            <a:off x="0" y="4445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t"/>
          <a:lstStyle/>
          <a:p>
            <a:pPr algn="ctr"/>
            <a:r>
              <a:rPr lang="el-GR" sz="2000" b="1" dirty="0"/>
              <a:t>ΠΟΛΙΤΙΚΗ ΣΥΝΟΧΗΣ 2014-2020</a:t>
            </a:r>
            <a:r>
              <a:rPr lang="el-GR" sz="2800" b="1" dirty="0"/>
              <a:t/>
            </a:r>
            <a:br>
              <a:rPr lang="el-GR" sz="2800" b="1" dirty="0"/>
            </a:br>
            <a:r>
              <a:rPr lang="el-GR" sz="3200" b="1" dirty="0" smtClean="0"/>
              <a:t>Δυνατότητες Αξιοποίησης Κοινοτικών Πόρων</a:t>
            </a:r>
          </a:p>
          <a:p>
            <a:pPr algn="ctr"/>
            <a:r>
              <a:rPr lang="el-GR" sz="3200" b="1" dirty="0" smtClean="0"/>
              <a:t>προς όφελος των τοπικών κοινοτήτων</a:t>
            </a:r>
            <a:endParaRPr lang="el-GR" sz="3200" b="1" dirty="0"/>
          </a:p>
          <a:p>
            <a:pPr algn="ctr"/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16074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 idx="4294967295"/>
          </p:nvPr>
        </p:nvSpPr>
        <p:spPr>
          <a:xfrm>
            <a:off x="1" y="1268189"/>
            <a:ext cx="9036496" cy="45370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l-GR" sz="2800" b="1" dirty="0" smtClean="0">
                <a:latin typeface="Calibri" pitchFamily="34" charset="0"/>
              </a:rPr>
              <a:t>Τουλάχιστον 5% των πόρων του ΕΤΠΑ σε ολοκληρωμένες δράσεις για βιώσιμη αστική ανάπτυξη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l-GR" sz="2800" b="1" dirty="0" smtClean="0">
                <a:latin typeface="Calibri" pitchFamily="34" charset="0"/>
              </a:rPr>
              <a:t>Ενεργός συμμετοχή των Τοπικών Αρχών στην επιλογή των παρεμβάσεων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sz="2800" dirty="0" smtClean="0">
                <a:latin typeface="Calibri" pitchFamily="34" charset="0"/>
              </a:rPr>
              <a:t> </a:t>
            </a:r>
            <a:r>
              <a:rPr lang="el-GR" sz="2800" dirty="0" smtClean="0">
                <a:latin typeface="Calibri" pitchFamily="34" charset="0"/>
              </a:rPr>
              <a:t>Δημιουργία πλατφόρμας αστικής ανάπτυξης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sz="2800" dirty="0" smtClean="0">
                <a:latin typeface="Calibri" pitchFamily="34" charset="0"/>
              </a:rPr>
              <a:t> </a:t>
            </a:r>
            <a:r>
              <a:rPr lang="el-GR" sz="2800" dirty="0" smtClean="0">
                <a:latin typeface="Calibri" pitchFamily="34" charset="0"/>
              </a:rPr>
              <a:t>0,2% των ετήσιων κατανεμημένων πόρων του ΕΤΠΑ, σε επίπεδο ΕΕ, για τη χρηματοδότηση καινοτόμων δράσεων σε αστικές περιοχές (υπό τη διαχείριση της Ευρωπαϊκής Επιτροπής)  </a:t>
            </a:r>
          </a:p>
        </p:txBody>
      </p:sp>
      <p:sp>
        <p:nvSpPr>
          <p:cNvPr id="72707" name="Rectangle 2"/>
          <p:cNvSpPr txBox="1">
            <a:spLocks noChangeArrowheads="1"/>
          </p:cNvSpPr>
          <p:nvPr/>
        </p:nvSpPr>
        <p:spPr bwMode="auto">
          <a:xfrm>
            <a:off x="1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t"/>
          <a:lstStyle/>
          <a:p>
            <a:pPr algn="ctr"/>
            <a:r>
              <a:rPr lang="el-GR" sz="2000" b="1" dirty="0"/>
              <a:t>ΠΟΛΙΤΙΚΗ ΣΥΝΟΧΗΣ </a:t>
            </a:r>
            <a:r>
              <a:rPr lang="el-GR" sz="2000" b="1" dirty="0" smtClean="0"/>
              <a:t>2014-2020</a:t>
            </a:r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3200" b="1" dirty="0"/>
              <a:t>Πρόνοιες Κανονισμών για την Αστική </a:t>
            </a:r>
            <a:r>
              <a:rPr lang="el-GR" sz="3200" b="1" dirty="0" smtClean="0"/>
              <a:t>Ανάπτυξη </a:t>
            </a:r>
          </a:p>
          <a:p>
            <a:pPr algn="ctr"/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 idx="4294967295"/>
          </p:nvPr>
        </p:nvSpPr>
        <p:spPr>
          <a:xfrm>
            <a:off x="0" y="908720"/>
            <a:ext cx="9143999" cy="45370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l-GR" dirty="0" smtClean="0">
                <a:latin typeface="Calibri" pitchFamily="34" charset="0"/>
              </a:rPr>
              <a:t>Συνεισφορά στην επίτευξη συγκεκριμένων / καθορισμένων στόχων σε διάφορους τομείς, μέσα από ένα σύστημα αλληλένδετων ενεργειών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l-GR" dirty="0" smtClean="0">
                <a:latin typeface="Calibri" pitchFamily="34" charset="0"/>
              </a:rPr>
              <a:t>Οι συνέργειες θα πρέπει να είναι τέτοιες ώστε το αποτέλεσμα </a:t>
            </a:r>
            <a:r>
              <a:rPr lang="el-GR" dirty="0">
                <a:latin typeface="Calibri" pitchFamily="34" charset="0"/>
              </a:rPr>
              <a:t>του </a:t>
            </a:r>
            <a:r>
              <a:rPr lang="el-GR" dirty="0" smtClean="0">
                <a:latin typeface="Calibri" pitchFamily="34" charset="0"/>
              </a:rPr>
              <a:t>σχεδίου </a:t>
            </a:r>
            <a:r>
              <a:rPr lang="el-GR" dirty="0">
                <a:latin typeface="Calibri" pitchFamily="34" charset="0"/>
              </a:rPr>
              <a:t>ως </a:t>
            </a:r>
            <a:r>
              <a:rPr lang="el-GR" dirty="0" smtClean="0">
                <a:latin typeface="Calibri" pitchFamily="34" charset="0"/>
              </a:rPr>
              <a:t>συνόλου να είναι μεγαλύτερο από </a:t>
            </a:r>
            <a:r>
              <a:rPr lang="el-GR" dirty="0">
                <a:latin typeface="Calibri" pitchFamily="34" charset="0"/>
              </a:rPr>
              <a:t>το </a:t>
            </a:r>
            <a:r>
              <a:rPr lang="el-GR" dirty="0" smtClean="0">
                <a:latin typeface="Calibri" pitchFamily="34" charset="0"/>
              </a:rPr>
              <a:t>αθροιστικό αποτέλεσμα επιμέρους σχεδίων, εάν αυτά υλοποιούνταν μεμονωμένα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l-GR" dirty="0" smtClean="0">
                <a:latin typeface="Calibri" pitchFamily="34" charset="0"/>
              </a:rPr>
              <a:t>Κανονισμοί </a:t>
            </a:r>
            <a:r>
              <a:rPr lang="el-GR" dirty="0" smtClean="0">
                <a:latin typeface="Calibri" pitchFamily="34" charset="0"/>
                <a:sym typeface="Wingdings" pitchFamily="2" charset="2"/>
              </a:rPr>
              <a:t> στοχευμένες παρεμβάσεις για </a:t>
            </a:r>
            <a:r>
              <a:rPr lang="el-GR" dirty="0" smtClean="0">
                <a:latin typeface="Calibri" pitchFamily="34" charset="0"/>
              </a:rPr>
              <a:t>αντιμετώπιση </a:t>
            </a:r>
            <a:r>
              <a:rPr lang="el-GR" dirty="0">
                <a:latin typeface="Calibri" pitchFamily="34" charset="0"/>
              </a:rPr>
              <a:t>των </a:t>
            </a:r>
            <a:r>
              <a:rPr lang="el-GR" i="1" dirty="0">
                <a:latin typeface="Calibri" pitchFamily="34" charset="0"/>
              </a:rPr>
              <a:t>οικονομικών</a:t>
            </a:r>
            <a:r>
              <a:rPr lang="el-GR" dirty="0">
                <a:latin typeface="Calibri" pitchFamily="34" charset="0"/>
              </a:rPr>
              <a:t>, </a:t>
            </a:r>
            <a:r>
              <a:rPr lang="el-GR" i="1" dirty="0">
                <a:latin typeface="Calibri" pitchFamily="34" charset="0"/>
              </a:rPr>
              <a:t>περιβαλλοντικών</a:t>
            </a:r>
            <a:r>
              <a:rPr lang="el-GR" dirty="0">
                <a:latin typeface="Calibri" pitchFamily="34" charset="0"/>
              </a:rPr>
              <a:t>, </a:t>
            </a:r>
            <a:r>
              <a:rPr lang="el-GR" i="1" dirty="0">
                <a:latin typeface="Calibri" pitchFamily="34" charset="0"/>
              </a:rPr>
              <a:t>κλιµατικών</a:t>
            </a:r>
            <a:r>
              <a:rPr lang="el-GR" dirty="0">
                <a:latin typeface="Calibri" pitchFamily="34" charset="0"/>
              </a:rPr>
              <a:t> και </a:t>
            </a:r>
            <a:r>
              <a:rPr lang="el-GR" i="1" dirty="0">
                <a:latin typeface="Calibri" pitchFamily="34" charset="0"/>
              </a:rPr>
              <a:t>κοινωνικών</a:t>
            </a:r>
            <a:r>
              <a:rPr lang="el-GR" dirty="0">
                <a:latin typeface="Calibri" pitchFamily="34" charset="0"/>
              </a:rPr>
              <a:t> προκλήσεων που </a:t>
            </a:r>
            <a:r>
              <a:rPr lang="el-GR" dirty="0" smtClean="0">
                <a:latin typeface="Calibri" pitchFamily="34" charset="0"/>
              </a:rPr>
              <a:t>αντιμετωπίζουν οι </a:t>
            </a:r>
            <a:r>
              <a:rPr lang="el-GR" dirty="0">
                <a:latin typeface="Calibri" pitchFamily="34" charset="0"/>
              </a:rPr>
              <a:t>αστικές </a:t>
            </a:r>
            <a:r>
              <a:rPr lang="el-GR" dirty="0" smtClean="0">
                <a:latin typeface="Calibri" pitchFamily="34" charset="0"/>
              </a:rPr>
              <a:t>περιοχές</a:t>
            </a:r>
          </a:p>
        </p:txBody>
      </p:sp>
      <p:sp>
        <p:nvSpPr>
          <p:cNvPr id="72707" name="Rectangle 2"/>
          <p:cNvSpPr txBox="1">
            <a:spLocks noChangeArrowheads="1"/>
          </p:cNvSpPr>
          <p:nvPr/>
        </p:nvSpPr>
        <p:spPr bwMode="auto">
          <a:xfrm>
            <a:off x="541338" y="44450"/>
            <a:ext cx="7991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el-GR" sz="2000" b="1" dirty="0"/>
              <a:t>ΠΟΛΙΤΙΚΗ ΣΥΝΟΧΗΣ 2014-2020</a:t>
            </a:r>
            <a:r>
              <a:rPr lang="el-GR" sz="2800" b="1" dirty="0"/>
              <a:t/>
            </a:r>
            <a:br>
              <a:rPr lang="el-GR" sz="2800" b="1" dirty="0"/>
            </a:br>
            <a:r>
              <a:rPr lang="el-GR" sz="3200" b="1" dirty="0" smtClean="0"/>
              <a:t>Ολοκληρωμένη Προσέγγιση</a:t>
            </a:r>
            <a:endParaRPr lang="el-GR" sz="3200" b="1" dirty="0"/>
          </a:p>
          <a:p>
            <a:pPr algn="ctr"/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6993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 idx="4294967295"/>
          </p:nvPr>
        </p:nvSpPr>
        <p:spPr>
          <a:xfrm>
            <a:off x="0" y="1124173"/>
            <a:ext cx="9143999" cy="45370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l-GR" sz="3000" dirty="0" smtClean="0">
                <a:latin typeface="Calibri" pitchFamily="34" charset="0"/>
              </a:rPr>
              <a:t>Εντοπισμός βασικών αναγκών αλλά και προοπτικών ανάπτυξης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l-GR" sz="3000" dirty="0" smtClean="0">
                <a:latin typeface="Calibri" pitchFamily="34" charset="0"/>
              </a:rPr>
              <a:t>Εντοπισμός περιοχών παρέμβασης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l-GR" sz="3000" dirty="0" smtClean="0">
                <a:latin typeface="Calibri" pitchFamily="34" charset="0"/>
              </a:rPr>
              <a:t>Στρατηγικός σχεδιασμός ολοκληρωμένων παρεμβάσεων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l-GR" sz="3000" dirty="0" smtClean="0">
                <a:latin typeface="Calibri" pitchFamily="34" charset="0"/>
              </a:rPr>
              <a:t>Απαιτείται σαφής προσδιορισμός και ποσοτικοποίηση των στόχων, επιδιώξεων αλλά και των αναμενόμενων αποτελεσμάτων από τις παρεμβάσεις των Ταμείων</a:t>
            </a:r>
          </a:p>
        </p:txBody>
      </p:sp>
      <p:sp>
        <p:nvSpPr>
          <p:cNvPr id="72707" name="Rectangle 2"/>
          <p:cNvSpPr txBox="1">
            <a:spLocks noChangeArrowheads="1"/>
          </p:cNvSpPr>
          <p:nvPr/>
        </p:nvSpPr>
        <p:spPr bwMode="auto">
          <a:xfrm>
            <a:off x="541338" y="44450"/>
            <a:ext cx="7991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el-GR" sz="2000" b="1" dirty="0"/>
              <a:t>ΠΟΛΙΤΙΚΗ ΣΥΝΟΧΗΣ 2014-2020</a:t>
            </a:r>
            <a:r>
              <a:rPr lang="el-GR" sz="2800" b="1" dirty="0"/>
              <a:t/>
            </a:r>
            <a:br>
              <a:rPr lang="el-GR" sz="2800" b="1" dirty="0"/>
            </a:br>
            <a:r>
              <a:rPr lang="el-GR" sz="3200" b="1" dirty="0" smtClean="0"/>
              <a:t>Στοχευμένες Παρεμβάσεις – τι απαιτείται</a:t>
            </a:r>
            <a:r>
              <a:rPr lang="en-US" sz="3200" b="1" dirty="0" smtClean="0"/>
              <a:t>;</a:t>
            </a:r>
            <a:endParaRPr lang="el-GR" sz="3200" b="1" dirty="0"/>
          </a:p>
          <a:p>
            <a:pPr algn="ctr"/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5979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 idx="4294967295"/>
          </p:nvPr>
        </p:nvSpPr>
        <p:spPr>
          <a:xfrm>
            <a:off x="0" y="1124173"/>
            <a:ext cx="9143999" cy="45370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l-GR" sz="3200" dirty="0" smtClean="0">
                <a:latin typeface="Calibri" pitchFamily="34" charset="0"/>
              </a:rPr>
              <a:t>Σημεία προς συζήτηση με Τοπικές Αρχές</a:t>
            </a:r>
            <a:r>
              <a:rPr lang="en-US" sz="3200" dirty="0" smtClean="0">
                <a:latin typeface="Calibri" pitchFamily="34" charset="0"/>
              </a:rPr>
              <a:t>: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l-GR" sz="3000" dirty="0" smtClean="0">
                <a:latin typeface="Calibri" pitchFamily="34" charset="0"/>
              </a:rPr>
              <a:t>Ανάπτυξη συνεργασιών Δήμων / Τοπικών Αρχών</a:t>
            </a:r>
            <a:r>
              <a:rPr lang="en-US" sz="3000" dirty="0" smtClean="0">
                <a:latin typeface="Calibri" pitchFamily="34" charset="0"/>
              </a:rPr>
              <a:t> – </a:t>
            </a:r>
            <a:r>
              <a:rPr lang="el-GR" sz="3000" dirty="0" smtClean="0">
                <a:latin typeface="Calibri" pitchFamily="34" charset="0"/>
              </a:rPr>
              <a:t>εντοπισμός κοινών αναγκών, στόχων, επιδιώξεων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l-GR" sz="3000" dirty="0" smtClean="0">
                <a:latin typeface="Calibri" pitchFamily="34" charset="0"/>
              </a:rPr>
              <a:t>Στρατηγικός σχεδιασμός - ανάπτυξη ολοκληρωμένων παρεμβάσεων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l-GR" sz="3000" dirty="0" smtClean="0">
                <a:latin typeface="Calibri" pitchFamily="34" charset="0"/>
              </a:rPr>
              <a:t>Ενδεχόμενο ενοποίησης / συμπλεγματοποιήσεις Δήμων (Μνημόνιο) – Πως μας επηρεάζει</a:t>
            </a:r>
            <a:r>
              <a:rPr lang="en-US" sz="3000" dirty="0" smtClean="0">
                <a:latin typeface="Calibri" pitchFamily="34" charset="0"/>
              </a:rPr>
              <a:t>;</a:t>
            </a:r>
            <a:endParaRPr lang="el-GR" sz="3000" dirty="0" smtClean="0">
              <a:latin typeface="Calibri" pitchFamily="34" charset="0"/>
            </a:endParaRP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l-GR" sz="3000" dirty="0" smtClean="0">
                <a:latin typeface="Calibri" pitchFamily="34" charset="0"/>
              </a:rPr>
              <a:t>…</a:t>
            </a:r>
            <a:endParaRPr lang="en-US" sz="3000" dirty="0" smtClean="0">
              <a:latin typeface="Calibri" pitchFamily="34" charset="0"/>
            </a:endParaRP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endParaRPr lang="el-GR" sz="3000" dirty="0" smtClean="0">
              <a:latin typeface="Calibri" pitchFamily="34" charset="0"/>
            </a:endParaRPr>
          </a:p>
        </p:txBody>
      </p:sp>
      <p:sp>
        <p:nvSpPr>
          <p:cNvPr id="72707" name="Rectangle 2"/>
          <p:cNvSpPr txBox="1">
            <a:spLocks noChangeArrowheads="1"/>
          </p:cNvSpPr>
          <p:nvPr/>
        </p:nvSpPr>
        <p:spPr bwMode="auto">
          <a:xfrm>
            <a:off x="541338" y="44450"/>
            <a:ext cx="7991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el-GR" sz="2000" b="1" dirty="0"/>
              <a:t>ΠΟΛΙΤΙΚΗ ΣΥΝΟΧΗΣ 2014-2020</a:t>
            </a:r>
            <a:r>
              <a:rPr lang="el-GR" sz="2800" b="1" dirty="0"/>
              <a:t/>
            </a:r>
            <a:br>
              <a:rPr lang="el-GR" sz="2800" b="1" dirty="0"/>
            </a:br>
            <a:r>
              <a:rPr lang="el-GR" sz="2800" b="1" dirty="0" smtClean="0"/>
              <a:t>Αστική Ανάπτυξη στην Κύπρο</a:t>
            </a:r>
            <a:endParaRPr lang="el-GR" sz="3200" b="1" dirty="0"/>
          </a:p>
          <a:p>
            <a:pPr algn="ctr"/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19155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/>
            <a:r>
              <a:rPr lang="el-GR" b="1" smtClean="0">
                <a:latin typeface="Arial" charset="0"/>
              </a:rPr>
              <a:t>Οικονομική Κρίση και Αξιοποίηση των Πόρων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661025"/>
          </a:xfrm>
        </p:spPr>
        <p:txBody>
          <a:bodyPr/>
          <a:lstStyle/>
          <a:p>
            <a:r>
              <a:rPr lang="el-GR" b="1" smtClean="0"/>
              <a:t>Νέα Δεδομένα- Αναμενόμενες Επιπτώσεις κατά Τομέα</a:t>
            </a:r>
          </a:p>
          <a:p>
            <a:r>
              <a:rPr lang="el-GR" b="1" smtClean="0"/>
              <a:t>Στρατηγική-Βραχυπρόθεσμοι και Μεσοπρόθεσμοι Στόχοι</a:t>
            </a:r>
          </a:p>
          <a:p>
            <a:r>
              <a:rPr lang="el-GR" b="1" smtClean="0"/>
              <a:t>Θεματική Επικέντρωση και Αναπτυξιακές Ανάγκες</a:t>
            </a:r>
          </a:p>
          <a:p>
            <a:r>
              <a:rPr lang="el-GR" b="1" smtClean="0"/>
              <a:t>Ολοκληρωμένη Προσέγγιση</a:t>
            </a:r>
          </a:p>
          <a:p>
            <a:r>
              <a:rPr lang="el-GR" b="1" smtClean="0"/>
              <a:t>Μέσα και Εργαλεία Χρηματοδοτήσεις</a:t>
            </a:r>
          </a:p>
          <a:p>
            <a:r>
              <a:rPr lang="el-GR" b="1" smtClean="0"/>
              <a:t>Υποδομές και Στήριξη Ιδιωτικού Τομέα</a:t>
            </a:r>
          </a:p>
          <a:p>
            <a:r>
              <a:rPr lang="el-GR" b="1" smtClean="0"/>
              <a:t>Κρατικές Ενισχύσεις</a:t>
            </a:r>
          </a:p>
          <a:p>
            <a:r>
              <a:rPr lang="el-GR" b="1" smtClean="0"/>
              <a:t>Βιώσιμη Ανάπτυξη</a:t>
            </a:r>
          </a:p>
          <a:p>
            <a:r>
              <a:rPr lang="el-GR" b="1" smtClean="0"/>
              <a:t>Παραγωγικοί Τομείς της Οικονομίας</a:t>
            </a:r>
          </a:p>
          <a:p>
            <a:r>
              <a:rPr lang="el-GR" b="1" smtClean="0"/>
              <a:t>Συντονισμός</a:t>
            </a:r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0" y="5229225"/>
            <a:ext cx="3563938" cy="1616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dirty="0"/>
          </a:p>
          <a:p>
            <a:pPr>
              <a:spcBef>
                <a:spcPct val="50000"/>
              </a:spcBef>
            </a:pPr>
            <a:endParaRPr lang="el-GR" dirty="0"/>
          </a:p>
          <a:p>
            <a:pPr>
              <a:spcBef>
                <a:spcPct val="50000"/>
              </a:spcBef>
            </a:pPr>
            <a:endParaRPr lang="el-GR" dirty="0"/>
          </a:p>
          <a:p>
            <a:pPr>
              <a:spcBef>
                <a:spcPct val="50000"/>
              </a:spcBef>
            </a:pPr>
            <a:endParaRPr lang="el-GR" dirty="0"/>
          </a:p>
        </p:txBody>
      </p:sp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18488" cy="549275"/>
          </a:xfrm>
        </p:spPr>
        <p:txBody>
          <a:bodyPr/>
          <a:lstStyle/>
          <a:p>
            <a:pPr algn="ctr"/>
            <a:r>
              <a:rPr lang="el-GR" sz="3200" b="1" dirty="0" smtClean="0">
                <a:latin typeface="Arial" charset="0"/>
              </a:rPr>
              <a:t>Περίγραμμα Παρουσίασης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44463" y="693738"/>
            <a:ext cx="8964612" cy="590391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b="1" dirty="0" smtClean="0"/>
              <a:t>Χρηματοδοτικό Πλαίσιο – Ποια είναι τα Ταμεία</a:t>
            </a:r>
            <a:r>
              <a:rPr lang="en-US" b="1" dirty="0" smtClean="0"/>
              <a:t>; </a:t>
            </a:r>
            <a:r>
              <a:rPr lang="el-GR" b="1" dirty="0" smtClean="0"/>
              <a:t>Κατανομή Πόρων για την Κύπρο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b="1" dirty="0" smtClean="0"/>
              <a:t>Βασικές Πρόνοιες νέου Νομοθετικού Πλαισίου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b="1" dirty="0" smtClean="0"/>
              <a:t>Πλαίσιο Προγραμματισμού 2014-2020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b="1" dirty="0" smtClean="0"/>
              <a:t>Καταρτισμός Προγραμματικών Εγγράφων  - Καθοριστικοί Παράγοντες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b="1" dirty="0" smtClean="0"/>
              <a:t>Στόχοι – Θεματική  Επικέντρωση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b="1" dirty="0" smtClean="0"/>
              <a:t>Αστική Ανάπτυξη – Ολοκληρωμένη Προσέγγιση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800" b="1" dirty="0"/>
              <a:t>Διαδικασίες Διαβούλευσης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800" b="1" dirty="0" smtClean="0"/>
              <a:t>Προγραμματισμός και Οικονομική Κρίση στην Κύπρο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l-GR" sz="2800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l-GR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l-GR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l-GR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Content Placeholder 2"/>
          <p:cNvSpPr>
            <a:spLocks noGrp="1"/>
          </p:cNvSpPr>
          <p:nvPr>
            <p:ph idx="1"/>
          </p:nvPr>
        </p:nvSpPr>
        <p:spPr>
          <a:xfrm>
            <a:off x="0" y="869950"/>
            <a:ext cx="9144000" cy="5583238"/>
          </a:xfrm>
        </p:spPr>
        <p:txBody>
          <a:bodyPr/>
          <a:lstStyle/>
          <a:p>
            <a:pPr marL="530225" lvl="1" indent="-266700" eaLnBrk="1" hangingPunct="1">
              <a:lnSpc>
                <a:spcPct val="120000"/>
              </a:lnSpc>
              <a:spcBef>
                <a:spcPts val="0"/>
              </a:spcBef>
              <a:buClr>
                <a:srgbClr val="0F6FC6"/>
              </a:buClr>
              <a:buSzPct val="95000"/>
              <a:buFont typeface="Wingdings" pitchFamily="2" charset="2"/>
              <a:buChar char="ü"/>
              <a:defRPr/>
            </a:pPr>
            <a:r>
              <a:rPr lang="el-GR" b="1" dirty="0" smtClean="0"/>
              <a:t>Υποβολή Προτάσεων από Υπουργεία / Φορείς Χάραξης Πολιτικής (Μάιος – Ιούνιος 2013) </a:t>
            </a:r>
          </a:p>
          <a:p>
            <a:pPr marL="714375" lvl="2" indent="-349250" eaLnBrk="1" hangingPunct="1">
              <a:lnSpc>
                <a:spcPct val="120000"/>
              </a:lnSpc>
              <a:spcBef>
                <a:spcPts val="0"/>
              </a:spcBef>
              <a:buClr>
                <a:srgbClr val="0F6FC6"/>
              </a:buClr>
              <a:buSzPct val="95000"/>
              <a:buFont typeface="Arial" pitchFamily="34" charset="0"/>
              <a:buChar char="•"/>
              <a:defRPr/>
            </a:pPr>
            <a:r>
              <a:rPr lang="el-GR" sz="2400" dirty="0"/>
              <a:t>Προσδιορισμός της γενικότερης πολιτικής / στρατηγικής </a:t>
            </a:r>
            <a:r>
              <a:rPr lang="el-GR" sz="2400" dirty="0" smtClean="0"/>
              <a:t>για </a:t>
            </a:r>
            <a:r>
              <a:rPr lang="el-GR" sz="2400" dirty="0"/>
              <a:t>αντιμετώπιση των αναγκών / προκλήσεων </a:t>
            </a:r>
            <a:r>
              <a:rPr lang="el-GR" sz="2400" dirty="0" smtClean="0"/>
              <a:t>στους επιμέρους τομείς, </a:t>
            </a:r>
            <a:r>
              <a:rPr lang="el-GR" sz="2400" dirty="0"/>
              <a:t>μέσα από ενδεχόμενη αξιοποίηση των διαθέσιμων </a:t>
            </a:r>
            <a:r>
              <a:rPr lang="el-GR" sz="2400" dirty="0" smtClean="0"/>
              <a:t>κοινοτικών πόρων, </a:t>
            </a:r>
            <a:endParaRPr lang="el-GR" sz="2400" dirty="0"/>
          </a:p>
          <a:p>
            <a:pPr marL="714375" lvl="2" indent="-349250" eaLnBrk="1" hangingPunct="1">
              <a:lnSpc>
                <a:spcPct val="120000"/>
              </a:lnSpc>
              <a:spcBef>
                <a:spcPts val="0"/>
              </a:spcBef>
              <a:buClr>
                <a:srgbClr val="0F6FC6"/>
              </a:buClr>
              <a:buSzPct val="95000"/>
              <a:buFont typeface="Arial" pitchFamily="34" charset="0"/>
              <a:buChar char="•"/>
              <a:defRPr/>
            </a:pPr>
            <a:r>
              <a:rPr lang="el-GR" sz="2400" dirty="0"/>
              <a:t>Καθορισμός προτεραιοτήτων μέσα από διαβούλευση με τους εμπλεκόμενους φορείς / εταίρους</a:t>
            </a:r>
            <a:r>
              <a:rPr lang="en-US" sz="2400" dirty="0"/>
              <a:t> </a:t>
            </a:r>
            <a:r>
              <a:rPr lang="el-GR" sz="2400" dirty="0"/>
              <a:t>στον κάθε </a:t>
            </a:r>
            <a:r>
              <a:rPr lang="el-GR" sz="2400" dirty="0" smtClean="0"/>
              <a:t>τομέα</a:t>
            </a:r>
          </a:p>
          <a:p>
            <a:pPr marL="714375" lvl="2" indent="-349250" eaLnBrk="1" hangingPunct="1">
              <a:lnSpc>
                <a:spcPct val="120000"/>
              </a:lnSpc>
              <a:spcBef>
                <a:spcPts val="0"/>
              </a:spcBef>
              <a:buClr>
                <a:srgbClr val="0F6FC6"/>
              </a:buClr>
              <a:buSzPct val="95000"/>
              <a:buFont typeface="Arial" pitchFamily="34" charset="0"/>
              <a:buChar char="•"/>
              <a:defRPr/>
            </a:pPr>
            <a:r>
              <a:rPr lang="el-GR" sz="2400" dirty="0" smtClean="0"/>
              <a:t>Ενσωμάτωση στο 1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προσχέδιο της Συμφωνίας Εταιρικής Σχέσης</a:t>
            </a:r>
          </a:p>
          <a:p>
            <a:pPr marL="714375" lvl="2" indent="-349250" eaLnBrk="1" hangingPunct="1">
              <a:lnSpc>
                <a:spcPct val="120000"/>
              </a:lnSpc>
              <a:spcBef>
                <a:spcPts val="0"/>
              </a:spcBef>
              <a:buClr>
                <a:srgbClr val="0F6FC6"/>
              </a:buClr>
              <a:buSzPct val="95000"/>
              <a:buFont typeface="Arial" pitchFamily="34" charset="0"/>
              <a:buChar char="•"/>
              <a:defRPr/>
            </a:pPr>
            <a:r>
              <a:rPr lang="el-GR" sz="2400" dirty="0" smtClean="0"/>
              <a:t>Συναντήσεις </a:t>
            </a:r>
          </a:p>
          <a:p>
            <a:pPr marL="714375" lvl="2" indent="-349250" eaLnBrk="1" hangingPunct="1">
              <a:lnSpc>
                <a:spcPct val="120000"/>
              </a:lnSpc>
              <a:spcBef>
                <a:spcPts val="0"/>
              </a:spcBef>
              <a:buClr>
                <a:srgbClr val="0F6FC6"/>
              </a:buClr>
              <a:buSzPct val="95000"/>
              <a:buFont typeface="Arial" pitchFamily="34" charset="0"/>
              <a:buChar char="•"/>
              <a:defRPr/>
            </a:pPr>
            <a:r>
              <a:rPr lang="el-GR" sz="2400" dirty="0" smtClean="0"/>
              <a:t>Αναμένονται αναθεωρημένες προτάσεις από τα Υπουργεία</a:t>
            </a:r>
            <a:endParaRPr lang="el-GR" sz="2400" dirty="0"/>
          </a:p>
          <a:p>
            <a:pPr marL="881063" lvl="2" indent="-342900" eaLnBrk="1" hangingPunct="1">
              <a:lnSpc>
                <a:spcPct val="120000"/>
              </a:lnSpc>
              <a:buClr>
                <a:srgbClr val="0F6FC6"/>
              </a:buClr>
              <a:buSzPct val="95000"/>
              <a:buFont typeface="Arial" pitchFamily="34" charset="0"/>
              <a:buChar char="•"/>
              <a:defRPr/>
            </a:pPr>
            <a:endParaRPr lang="el-GR" sz="2400" dirty="0"/>
          </a:p>
          <a:p>
            <a:pPr marL="804863" lvl="2" indent="-266700" eaLnBrk="1" hangingPunct="1">
              <a:lnSpc>
                <a:spcPct val="120000"/>
              </a:lnSpc>
              <a:buClr>
                <a:srgbClr val="0F6FC6"/>
              </a:buClr>
              <a:buSzPct val="95000"/>
              <a:buFont typeface="Wingdings" pitchFamily="2" charset="2"/>
              <a:buChar char="ü"/>
              <a:defRPr/>
            </a:pPr>
            <a:endParaRPr lang="el-GR" sz="2000" i="1" dirty="0" smtClean="0">
              <a:latin typeface="Arial" charset="0"/>
            </a:endParaRPr>
          </a:p>
          <a:p>
            <a:pPr marL="263525" indent="0" eaLnBrk="1" hangingPunct="1">
              <a:lnSpc>
                <a:spcPct val="120000"/>
              </a:lnSpc>
              <a:buClr>
                <a:srgbClr val="0F6FC6"/>
              </a:buClr>
              <a:buFont typeface="Wingdings 2" pitchFamily="18" charset="2"/>
              <a:buNone/>
              <a:defRPr/>
            </a:pPr>
            <a:endParaRPr lang="el-GR" sz="2400" i="1" dirty="0" smtClean="0"/>
          </a:p>
          <a:p>
            <a:pPr marL="531813" lvl="3" indent="0">
              <a:lnSpc>
                <a:spcPct val="120000"/>
              </a:lnSpc>
              <a:buFont typeface="Wingdings 2" pitchFamily="18" charset="2"/>
              <a:buNone/>
              <a:defRPr/>
            </a:pPr>
            <a:endParaRPr lang="el-GR" sz="2800" i="1" dirty="0" smtClean="0"/>
          </a:p>
        </p:txBody>
      </p:sp>
      <p:sp>
        <p:nvSpPr>
          <p:cNvPr id="65539" name="Rectangle 2"/>
          <p:cNvSpPr txBox="1">
            <a:spLocks noChangeArrowheads="1"/>
          </p:cNvSpPr>
          <p:nvPr/>
        </p:nvSpPr>
        <p:spPr bwMode="auto">
          <a:xfrm>
            <a:off x="0" y="-26988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/>
          <a:lstStyle/>
          <a:p>
            <a:pPr algn="ctr"/>
            <a:r>
              <a:rPr lang="el-GR" sz="2000" b="1"/>
              <a:t>ΠΡΟΓΡΑΜΜΑΤΙΚΗ ΠΕΡΙΟΔΟΣ 2014-2020</a:t>
            </a:r>
          </a:p>
          <a:p>
            <a:pPr algn="ctr"/>
            <a:r>
              <a:rPr lang="el-GR" sz="3200" b="1"/>
              <a:t>Διαδικασίες Διαβούλευσης</a:t>
            </a:r>
            <a:endParaRPr lang="el-GR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9"/>
          <p:cNvSpPr txBox="1">
            <a:spLocks noChangeArrowheads="1"/>
          </p:cNvSpPr>
          <p:nvPr/>
        </p:nvSpPr>
        <p:spPr bwMode="auto">
          <a:xfrm>
            <a:off x="0" y="5229225"/>
            <a:ext cx="3563938" cy="1616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  <a:p>
            <a:pPr>
              <a:spcBef>
                <a:spcPct val="50000"/>
              </a:spcBef>
            </a:pPr>
            <a:endParaRPr lang="el-GR"/>
          </a:p>
          <a:p>
            <a:pPr>
              <a:spcBef>
                <a:spcPct val="50000"/>
              </a:spcBef>
            </a:pPr>
            <a:endParaRPr lang="el-GR"/>
          </a:p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60420" name="Content Placeholder 2"/>
          <p:cNvSpPr>
            <a:spLocks noGrp="1"/>
          </p:cNvSpPr>
          <p:nvPr>
            <p:ph idx="1"/>
          </p:nvPr>
        </p:nvSpPr>
        <p:spPr>
          <a:xfrm>
            <a:off x="0" y="869950"/>
            <a:ext cx="9144000" cy="5583238"/>
          </a:xfrm>
        </p:spPr>
        <p:txBody>
          <a:bodyPr/>
          <a:lstStyle/>
          <a:p>
            <a:pPr marL="606426" lvl="1" indent="-342900" eaLnBrk="1" hangingPunct="1">
              <a:lnSpc>
                <a:spcPct val="120000"/>
              </a:lnSpc>
              <a:spcBef>
                <a:spcPts val="0"/>
              </a:spcBef>
              <a:buClr>
                <a:srgbClr val="0F6FC6"/>
              </a:buClr>
              <a:buSzPct val="95000"/>
              <a:buFont typeface="Wingdings" pitchFamily="2" charset="2"/>
              <a:buChar char="ü"/>
              <a:defRPr/>
            </a:pPr>
            <a:r>
              <a:rPr lang="el-GR" sz="2800" b="1" dirty="0" smtClean="0"/>
              <a:t>Αναθεώρηση/ολοκλήρωση Περιγράμματος Εθνικής Αναπτυξιακής Στρατηγικής για την περίοδο 2014-2020</a:t>
            </a:r>
          </a:p>
          <a:p>
            <a:pPr marL="714375" lvl="2" indent="-349250" eaLnBrk="1" hangingPunct="1">
              <a:lnSpc>
                <a:spcPct val="120000"/>
              </a:lnSpc>
              <a:spcBef>
                <a:spcPts val="0"/>
              </a:spcBef>
              <a:buClr>
                <a:srgbClr val="0F6FC6"/>
              </a:buClr>
              <a:buSzPct val="95000"/>
              <a:buFont typeface="Arial" pitchFamily="34" charset="0"/>
              <a:buChar char="•"/>
              <a:defRPr/>
            </a:pPr>
            <a:r>
              <a:rPr lang="el-GR" sz="2800" dirty="0" smtClean="0"/>
              <a:t>Αποστολή για σχόλια επί της προτεινόμενης Στρατηγικής σε όλα τα Υπουργεία, Κοινωνικούς και Οικονομικούς Εταίρους, Αρχές Τοπικής Αυτοδιοίκησης (λαμβανομένων υπόψη των πρόσφατων εξελίξεων)</a:t>
            </a:r>
          </a:p>
          <a:p>
            <a:pPr marL="714375" lvl="2" indent="-349250" eaLnBrk="1" hangingPunct="1">
              <a:lnSpc>
                <a:spcPct val="120000"/>
              </a:lnSpc>
              <a:spcBef>
                <a:spcPts val="0"/>
              </a:spcBef>
              <a:buClr>
                <a:srgbClr val="0F6FC6"/>
              </a:buClr>
              <a:buSzPct val="95000"/>
              <a:buFont typeface="Arial" pitchFamily="34" charset="0"/>
              <a:buChar char="•"/>
              <a:defRPr/>
            </a:pPr>
            <a:r>
              <a:rPr lang="el-GR" sz="2800" dirty="0" smtClean="0"/>
              <a:t>Υποβολή προτάσεων Εταίρων για αξιοποίηση των κοινοτικών πόρων στα πλαίσια επίτευξης της προτεινόμενης Στρατηγικής </a:t>
            </a:r>
          </a:p>
          <a:p>
            <a:pPr marL="881063" lvl="2" indent="-342900" eaLnBrk="1" hangingPunct="1">
              <a:lnSpc>
                <a:spcPct val="120000"/>
              </a:lnSpc>
              <a:buClr>
                <a:srgbClr val="0F6FC6"/>
              </a:buClr>
              <a:buSzPct val="95000"/>
              <a:buFont typeface="Arial" pitchFamily="34" charset="0"/>
              <a:buChar char="•"/>
              <a:defRPr/>
            </a:pPr>
            <a:endParaRPr lang="el-GR" sz="2400" dirty="0"/>
          </a:p>
          <a:p>
            <a:pPr marL="804863" lvl="2" indent="-266700" eaLnBrk="1" hangingPunct="1">
              <a:lnSpc>
                <a:spcPct val="120000"/>
              </a:lnSpc>
              <a:buClr>
                <a:srgbClr val="0F6FC6"/>
              </a:buClr>
              <a:buSzPct val="95000"/>
              <a:buFont typeface="Wingdings" pitchFamily="2" charset="2"/>
              <a:buChar char="ü"/>
              <a:defRPr/>
            </a:pPr>
            <a:endParaRPr lang="el-GR" sz="2000" i="1" dirty="0" smtClean="0">
              <a:latin typeface="Arial" charset="0"/>
            </a:endParaRPr>
          </a:p>
          <a:p>
            <a:pPr marL="263525" indent="0" eaLnBrk="1" hangingPunct="1">
              <a:lnSpc>
                <a:spcPct val="120000"/>
              </a:lnSpc>
              <a:buClr>
                <a:srgbClr val="0F6FC6"/>
              </a:buClr>
              <a:buFont typeface="Wingdings 2" pitchFamily="18" charset="2"/>
              <a:buNone/>
              <a:defRPr/>
            </a:pPr>
            <a:endParaRPr lang="el-GR" sz="2400" i="1" dirty="0" smtClean="0"/>
          </a:p>
          <a:p>
            <a:pPr marL="531813" lvl="3" indent="0">
              <a:lnSpc>
                <a:spcPct val="120000"/>
              </a:lnSpc>
              <a:buFont typeface="Wingdings 2" pitchFamily="18" charset="2"/>
              <a:buNone/>
              <a:defRPr/>
            </a:pPr>
            <a:endParaRPr lang="el-GR" sz="2800" i="1" dirty="0" smtClean="0"/>
          </a:p>
        </p:txBody>
      </p:sp>
      <p:sp>
        <p:nvSpPr>
          <p:cNvPr id="66564" name="Rectangle 2"/>
          <p:cNvSpPr txBox="1">
            <a:spLocks noChangeArrowheads="1"/>
          </p:cNvSpPr>
          <p:nvPr/>
        </p:nvSpPr>
        <p:spPr bwMode="auto">
          <a:xfrm>
            <a:off x="0" y="-26988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/>
          <a:lstStyle/>
          <a:p>
            <a:pPr algn="ctr"/>
            <a:r>
              <a:rPr lang="el-GR" sz="2000" b="1"/>
              <a:t>ΠΡΟΓΡΑΜΜΑΤΙΚΗ ΠΕΡΙΟΔΟΣ 2014-2020</a:t>
            </a:r>
          </a:p>
          <a:p>
            <a:pPr algn="ctr"/>
            <a:r>
              <a:rPr lang="el-GR" sz="3200" b="1"/>
              <a:t>Διαδικασίες Διαβούλευσης (2)</a:t>
            </a:r>
            <a:endParaRPr lang="el-GR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 txBox="1">
            <a:spLocks noChangeArrowheads="1"/>
          </p:cNvSpPr>
          <p:nvPr/>
        </p:nvSpPr>
        <p:spPr bwMode="auto">
          <a:xfrm>
            <a:off x="0" y="-26988"/>
            <a:ext cx="9144000" cy="93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/>
          <a:lstStyle/>
          <a:p>
            <a:pPr algn="ctr"/>
            <a:r>
              <a:rPr lang="el-GR" sz="2000" b="1" dirty="0"/>
              <a:t>ΠΡΟΓΡΑΜΜΑΤΙΚΗ ΠΕΡΙΟΔΟΣ 2014-2020</a:t>
            </a:r>
          </a:p>
          <a:p>
            <a:pPr algn="ctr"/>
            <a:r>
              <a:rPr lang="el-GR" sz="2000" b="1" dirty="0"/>
              <a:t>Διαδικασίες Διαβούλευσης – Επόμενα </a:t>
            </a:r>
            <a:r>
              <a:rPr lang="el-GR" sz="2000" b="1" dirty="0" smtClean="0"/>
              <a:t>Βήματα(1)</a:t>
            </a:r>
            <a:endParaRPr lang="el-GR" sz="2000" b="1" dirty="0"/>
          </a:p>
        </p:txBody>
      </p:sp>
      <p:sp>
        <p:nvSpPr>
          <p:cNvPr id="67587" name="Text Box 18"/>
          <p:cNvSpPr txBox="1">
            <a:spLocks noChangeArrowheads="1"/>
          </p:cNvSpPr>
          <p:nvPr/>
        </p:nvSpPr>
        <p:spPr bwMode="auto">
          <a:xfrm>
            <a:off x="5564188" y="5661025"/>
            <a:ext cx="3563937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  <a:p>
            <a:pPr>
              <a:spcBef>
                <a:spcPct val="50000"/>
              </a:spcBef>
            </a:pPr>
            <a:endParaRPr lang="el-GR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7588" name="Text Box 19"/>
          <p:cNvSpPr txBox="1">
            <a:spLocks noChangeArrowheads="1"/>
          </p:cNvSpPr>
          <p:nvPr/>
        </p:nvSpPr>
        <p:spPr bwMode="auto">
          <a:xfrm>
            <a:off x="0" y="5229225"/>
            <a:ext cx="3563938" cy="1616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  <a:p>
            <a:pPr>
              <a:spcBef>
                <a:spcPct val="50000"/>
              </a:spcBef>
            </a:pPr>
            <a:endParaRPr lang="el-GR"/>
          </a:p>
          <a:p>
            <a:pPr>
              <a:spcBef>
                <a:spcPct val="50000"/>
              </a:spcBef>
            </a:pPr>
            <a:endParaRPr lang="el-GR"/>
          </a:p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68612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5583238"/>
          </a:xfrm>
        </p:spPr>
        <p:txBody>
          <a:bodyPr/>
          <a:lstStyle/>
          <a:p>
            <a:pPr marL="531813" lvl="1" indent="-349250" eaLnBrk="1" hangingPunct="1">
              <a:lnSpc>
                <a:spcPct val="120000"/>
              </a:lnSpc>
              <a:spcBef>
                <a:spcPct val="0"/>
              </a:spcBef>
              <a:buClr>
                <a:srgbClr val="0F6FC6"/>
              </a:buClr>
              <a:buSzPct val="95000"/>
              <a:buFont typeface="Wingdings" pitchFamily="2" charset="2"/>
              <a:buChar char="ü"/>
              <a:defRPr/>
            </a:pPr>
            <a:r>
              <a:rPr lang="el-GR" sz="3200" b="1" dirty="0" smtClean="0"/>
              <a:t>Προτεινόμενη Σύσταση Συντονιστικής Επιτροπής Προγραμματισμού</a:t>
            </a:r>
          </a:p>
          <a:p>
            <a:pPr marL="714375" lvl="2" indent="-349250" eaLnBrk="1" hangingPunct="1">
              <a:lnSpc>
                <a:spcPct val="120000"/>
              </a:lnSpc>
              <a:spcBef>
                <a:spcPct val="0"/>
              </a:spcBef>
              <a:buClr>
                <a:srgbClr val="0F6FC6"/>
              </a:buClr>
              <a:buSzPct val="95000"/>
              <a:buFont typeface="Courier New" pitchFamily="49" charset="0"/>
              <a:buChar char="o"/>
              <a:defRPr/>
            </a:pPr>
            <a:r>
              <a:rPr lang="el-GR" sz="3200" dirty="0" smtClean="0"/>
              <a:t>Ευθύνη για διασφάλιση της έγκαιρης και </a:t>
            </a:r>
            <a:r>
              <a:rPr lang="en-GB" sz="3200" dirty="0" smtClean="0"/>
              <a:t> </a:t>
            </a:r>
            <a:r>
              <a:rPr lang="el-GR" sz="3200" dirty="0" smtClean="0"/>
              <a:t>αποτελεσματικής ολοκλήρωσης της όλης προγραμματικής διαδικασίας και </a:t>
            </a:r>
          </a:p>
          <a:p>
            <a:pPr marL="531813" lvl="1" indent="-349250" eaLnBrk="1" hangingPunct="1">
              <a:lnSpc>
                <a:spcPct val="120000"/>
              </a:lnSpc>
              <a:spcBef>
                <a:spcPct val="0"/>
              </a:spcBef>
              <a:buClr>
                <a:srgbClr val="0F6FC6"/>
              </a:buClr>
              <a:buSzPct val="95000"/>
              <a:buFont typeface="Wingdings" pitchFamily="2" charset="2"/>
              <a:buChar char="ü"/>
              <a:defRPr/>
            </a:pPr>
            <a:r>
              <a:rPr lang="el-GR" sz="3200" b="1" dirty="0" smtClean="0"/>
              <a:t>Προτεινόμενη Σύσταση Συμβουλευτικής </a:t>
            </a:r>
            <a:r>
              <a:rPr lang="el-GR" sz="3200" b="1" dirty="0"/>
              <a:t>Επιτροπής </a:t>
            </a:r>
            <a:r>
              <a:rPr lang="el-GR" sz="3200" b="1" dirty="0" smtClean="0"/>
              <a:t>Προγραμματισμού</a:t>
            </a:r>
          </a:p>
          <a:p>
            <a:pPr marL="714375" lvl="2" indent="-349250" eaLnBrk="1" hangingPunct="1">
              <a:lnSpc>
                <a:spcPct val="120000"/>
              </a:lnSpc>
              <a:spcBef>
                <a:spcPct val="0"/>
              </a:spcBef>
              <a:buClr>
                <a:srgbClr val="0F6FC6"/>
              </a:buClr>
              <a:buSzPct val="95000"/>
              <a:buFont typeface="Courier New" pitchFamily="49" charset="0"/>
              <a:buChar char="o"/>
              <a:defRPr/>
            </a:pPr>
            <a:r>
              <a:rPr lang="el-GR" sz="3200" dirty="0" smtClean="0"/>
              <a:t>Συμμετοχή εκπροσώπων από όλους τους εμπλεκόμενους φορείς στον προγραμματισμό </a:t>
            </a:r>
          </a:p>
          <a:p>
            <a:pPr marL="439738" lvl="1" indent="-349250" eaLnBrk="1" hangingPunct="1">
              <a:lnSpc>
                <a:spcPct val="120000"/>
              </a:lnSpc>
              <a:spcBef>
                <a:spcPct val="0"/>
              </a:spcBef>
              <a:buClr>
                <a:srgbClr val="0F6FC6"/>
              </a:buClr>
              <a:buSzPct val="95000"/>
              <a:buFont typeface="Wingdings" pitchFamily="2" charset="2"/>
              <a:buChar char="ü"/>
              <a:defRPr/>
            </a:pPr>
            <a:r>
              <a:rPr lang="el-GR" sz="3200" b="1" dirty="0" smtClean="0"/>
              <a:t>Συνεχής διαβούλευση με </a:t>
            </a:r>
            <a:r>
              <a:rPr lang="el-GR" sz="3000" b="1" dirty="0" smtClean="0"/>
              <a:t>Ευρωπαϊκή Επιτροπή</a:t>
            </a:r>
            <a:endParaRPr lang="el-GR" sz="3000" b="1" dirty="0"/>
          </a:p>
          <a:p>
            <a:pPr marL="881062" lvl="2" indent="-342900" eaLnBrk="1" hangingPunct="1">
              <a:lnSpc>
                <a:spcPct val="120000"/>
              </a:lnSpc>
              <a:spcBef>
                <a:spcPct val="0"/>
              </a:spcBef>
              <a:buClr>
                <a:srgbClr val="0F6FC6"/>
              </a:buClr>
              <a:buSzPct val="95000"/>
              <a:buFont typeface="Courier New" pitchFamily="49" charset="0"/>
              <a:buChar char="o"/>
              <a:defRPr/>
            </a:pPr>
            <a:endParaRPr lang="el-GR" dirty="0" smtClean="0"/>
          </a:p>
          <a:p>
            <a:pPr marL="804863" lvl="2" indent="-266700" eaLnBrk="1" hangingPunct="1">
              <a:lnSpc>
                <a:spcPct val="120000"/>
              </a:lnSpc>
              <a:buClr>
                <a:srgbClr val="0F6FC6"/>
              </a:buClr>
              <a:buSzPct val="95000"/>
              <a:buFont typeface="Wingdings" pitchFamily="2" charset="2"/>
              <a:buChar char="ü"/>
              <a:defRPr/>
            </a:pPr>
            <a:endParaRPr lang="el-GR" sz="2000" i="1" dirty="0" smtClean="0">
              <a:latin typeface="Arial" charset="0"/>
            </a:endParaRPr>
          </a:p>
          <a:p>
            <a:pPr marL="263525" indent="0" eaLnBrk="1" hangingPunct="1">
              <a:lnSpc>
                <a:spcPct val="120000"/>
              </a:lnSpc>
              <a:buClr>
                <a:srgbClr val="0F6FC6"/>
              </a:buClr>
              <a:buFont typeface="Wingdings 2" pitchFamily="18" charset="2"/>
              <a:buNone/>
              <a:defRPr/>
            </a:pPr>
            <a:endParaRPr lang="el-GR" sz="2400" i="1" dirty="0" smtClean="0"/>
          </a:p>
          <a:p>
            <a:pPr marL="531813" lvl="3" indent="0">
              <a:lnSpc>
                <a:spcPct val="120000"/>
              </a:lnSpc>
              <a:buFont typeface="Wingdings 2" pitchFamily="18" charset="2"/>
              <a:buNone/>
              <a:defRPr/>
            </a:pPr>
            <a:endParaRPr lang="el-GR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008112"/>
          </a:xfrm>
        </p:spPr>
        <p:txBody>
          <a:bodyPr/>
          <a:lstStyle/>
          <a:p>
            <a:pPr algn="ctr"/>
            <a:r>
              <a:rPr lang="el-GR" b="1" dirty="0" smtClean="0"/>
              <a:t>ΕΠΟΜΕΝΑ ΒΗΜΑΤΑ</a:t>
            </a:r>
            <a:br>
              <a:rPr lang="el-GR" b="1" dirty="0" smtClean="0"/>
            </a:br>
            <a:r>
              <a:rPr lang="el-GR" b="1" dirty="0" smtClean="0"/>
              <a:t>Προγραμματισμός 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373216"/>
          </a:xfrm>
        </p:spPr>
        <p:txBody>
          <a:bodyPr/>
          <a:lstStyle/>
          <a:p>
            <a:r>
              <a:rPr lang="el-GR" sz="3600" b="1" dirty="0" smtClean="0"/>
              <a:t>Συναντήσεις/Συνέδρια / Σεμινάρια  με Ευρύ Δημόσιο, Εταίρους, Τοπικές Αρχές</a:t>
            </a:r>
          </a:p>
          <a:p>
            <a:r>
              <a:rPr lang="el-GR" sz="3600" b="1" dirty="0" smtClean="0"/>
              <a:t>Εκ Των Πρότερων Αξιολόγηση</a:t>
            </a:r>
          </a:p>
          <a:p>
            <a:r>
              <a:rPr lang="el-GR" sz="3600" b="1" dirty="0" smtClean="0"/>
              <a:t>Υποβολή  Άτυπων Προσχέδιων των Προγραμματικών Εγγράφων  στη Ευρωπαϊκή Επιτροπή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/>
          <p:cNvSpPr>
            <a:spLocks/>
          </p:cNvSpPr>
          <p:nvPr/>
        </p:nvSpPr>
        <p:spPr bwMode="auto">
          <a:xfrm>
            <a:off x="34925" y="765175"/>
            <a:ext cx="912336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l-GR" sz="3600" b="1" dirty="0">
              <a:latin typeface="Constantia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l-GR" sz="3600" b="1" dirty="0">
              <a:latin typeface="Constantia" pitchFamily="18" charset="0"/>
            </a:endParaRPr>
          </a:p>
          <a:p>
            <a:pPr marL="27305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l-GR" sz="3600" b="1" i="1" dirty="0" smtClean="0">
                <a:latin typeface="Constantia" pitchFamily="18" charset="0"/>
              </a:rPr>
              <a:t>Περισσότερες πληροφορίες για νέα προγραμματική περίοδο  στην ιστοσελίδα:  </a:t>
            </a:r>
            <a:r>
              <a:rPr lang="en-US" sz="3600" b="1" i="1" dirty="0" smtClean="0">
                <a:solidFill>
                  <a:srgbClr val="00B0F0"/>
                </a:solidFill>
                <a:latin typeface="Constantia" pitchFamily="18" charset="0"/>
                <a:hlinkClick r:id="rId2"/>
              </a:rPr>
              <a:t>http://www.structuralfunds.org.cy</a:t>
            </a:r>
            <a:endParaRPr lang="el-GR" sz="3600" b="1" i="1" dirty="0" smtClean="0">
              <a:solidFill>
                <a:srgbClr val="00B0F0"/>
              </a:solidFill>
              <a:latin typeface="Constantia" pitchFamily="18" charset="0"/>
            </a:endParaRPr>
          </a:p>
          <a:p>
            <a:pPr marL="27305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l-GR" sz="3600" b="1" i="1" dirty="0" smtClean="0">
              <a:latin typeface="Constantia" pitchFamily="18" charset="0"/>
            </a:endParaRPr>
          </a:p>
          <a:p>
            <a:pPr marL="27305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l-GR" sz="3600" b="1" i="1" dirty="0" smtClean="0">
              <a:latin typeface="Constantia" pitchFamily="18" charset="0"/>
            </a:endParaRPr>
          </a:p>
          <a:p>
            <a:pPr marL="27305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l-GR" sz="3600" b="1" i="1" dirty="0" smtClean="0">
                <a:latin typeface="Constantia" pitchFamily="18" charset="0"/>
              </a:rPr>
              <a:t> </a:t>
            </a:r>
            <a:endParaRPr lang="el-GR" sz="3600" b="1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9366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sz="3200" b="1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Ευρωπαϊκά Διαρθρωτικά και </a:t>
            </a:r>
            <a:r>
              <a:rPr lang="el-GR" sz="3200" b="1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Επενδυτικά Ταμεία Ποια είναι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;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4968875"/>
          </a:xfrm>
        </p:spPr>
        <p:txBody>
          <a:bodyPr/>
          <a:lstStyle/>
          <a:p>
            <a:pPr lvl="1" eaLnBrk="1" hangingPunct="1">
              <a:buClr>
                <a:srgbClr val="0F6FC6"/>
              </a:buClr>
              <a:defRPr/>
            </a:pPr>
            <a:r>
              <a:rPr lang="el-GR" sz="2800" b="1" u="sng" dirty="0" smtClean="0">
                <a:solidFill>
                  <a:prstClr val="black"/>
                </a:solidFill>
                <a:latin typeface="Calibri" pitchFamily="34" charset="0"/>
              </a:rPr>
              <a:t>Πολιτική Συνοχής</a:t>
            </a:r>
          </a:p>
          <a:p>
            <a:pPr marL="898525" lvl="1" indent="-266700" eaLnBrk="1" hangingPunct="1">
              <a:buClr>
                <a:srgbClr val="0F6FC6"/>
              </a:buClr>
              <a:buFont typeface="Wingdings" pitchFamily="2" charset="2"/>
              <a:buChar char="ü"/>
              <a:defRPr/>
            </a:pPr>
            <a:r>
              <a:rPr lang="el-GR" sz="2800" b="1" dirty="0" smtClean="0">
                <a:solidFill>
                  <a:prstClr val="black"/>
                </a:solidFill>
                <a:latin typeface="Calibri" pitchFamily="34" charset="0"/>
              </a:rPr>
              <a:t>	 </a:t>
            </a:r>
            <a:r>
              <a:rPr lang="el-GR" sz="2800" dirty="0" smtClean="0">
                <a:solidFill>
                  <a:prstClr val="black"/>
                </a:solidFill>
                <a:latin typeface="Calibri" pitchFamily="34" charset="0"/>
              </a:rPr>
              <a:t>Διαρθρωτικά Ταμεία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 </a:t>
            </a:r>
            <a:r>
              <a:rPr lang="el-GR" sz="2800" dirty="0" smtClean="0">
                <a:solidFill>
                  <a:prstClr val="black"/>
                </a:solidFill>
                <a:latin typeface="Calibri" pitchFamily="34" charset="0"/>
              </a:rPr>
              <a:t>Ευρωπαϊκό </a:t>
            </a:r>
            <a:r>
              <a:rPr lang="el-GR" sz="2800" dirty="0">
                <a:solidFill>
                  <a:prstClr val="black"/>
                </a:solidFill>
                <a:latin typeface="Calibri" pitchFamily="34" charset="0"/>
              </a:rPr>
              <a:t>Ταμείο Περιφερειακής Ανάπτυξης (ΕΤΠΑ</a:t>
            </a:r>
            <a:r>
              <a:rPr lang="el-GR" sz="2800" dirty="0" smtClean="0">
                <a:solidFill>
                  <a:prstClr val="black"/>
                </a:solidFill>
                <a:latin typeface="Calibri" pitchFamily="34" charset="0"/>
              </a:rPr>
              <a:t>), Ευρωπαϊκό </a:t>
            </a:r>
            <a:r>
              <a:rPr lang="el-GR" sz="2800" dirty="0">
                <a:solidFill>
                  <a:prstClr val="black"/>
                </a:solidFill>
                <a:latin typeface="Calibri" pitchFamily="34" charset="0"/>
              </a:rPr>
              <a:t>Κοινωνικό Ταμείο (ΕΚΤ</a:t>
            </a:r>
            <a:r>
              <a:rPr lang="el-GR" sz="2800" dirty="0" smtClean="0">
                <a:solidFill>
                  <a:prstClr val="black"/>
                </a:solidFill>
                <a:latin typeface="Calibri" pitchFamily="34" charset="0"/>
              </a:rPr>
              <a:t>) </a:t>
            </a:r>
          </a:p>
          <a:p>
            <a:pPr lvl="1" indent="-7938" eaLnBrk="1" hangingPunct="1">
              <a:buClr>
                <a:srgbClr val="0F6FC6"/>
              </a:buClr>
              <a:buFont typeface="Wingdings" pitchFamily="2" charset="2"/>
              <a:buChar char="ü"/>
              <a:defRPr/>
            </a:pPr>
            <a:r>
              <a:rPr lang="el-GR" sz="2800" dirty="0" smtClean="0">
                <a:solidFill>
                  <a:prstClr val="black"/>
                </a:solidFill>
                <a:latin typeface="Calibri" pitchFamily="34" charset="0"/>
              </a:rPr>
              <a:t>	 Ταμείο Συνοχής </a:t>
            </a:r>
          </a:p>
          <a:p>
            <a:pPr lvl="1" eaLnBrk="1" hangingPunct="1">
              <a:buClr>
                <a:srgbClr val="0F6FC6"/>
              </a:buClr>
              <a:defRPr/>
            </a:pPr>
            <a:r>
              <a:rPr lang="el-GR" sz="2800" b="1" u="sng" dirty="0" smtClean="0">
                <a:solidFill>
                  <a:prstClr val="black"/>
                </a:solidFill>
                <a:latin typeface="Calibri" pitchFamily="34" charset="0"/>
              </a:rPr>
              <a:t>Κοινή Αγροτική  Πολιτική</a:t>
            </a:r>
          </a:p>
          <a:p>
            <a:pPr marL="898525" lvl="1" indent="-266700" eaLnBrk="1" hangingPunct="1">
              <a:buClr>
                <a:srgbClr val="0F6FC6"/>
              </a:buClr>
              <a:buFont typeface="Wingdings" pitchFamily="2" charset="2"/>
              <a:buChar char="ü"/>
              <a:defRPr/>
            </a:pPr>
            <a:r>
              <a:rPr lang="el-GR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l-GR" sz="2800" dirty="0" smtClean="0">
                <a:solidFill>
                  <a:prstClr val="black"/>
                </a:solidFill>
                <a:latin typeface="Calibri" pitchFamily="34" charset="0"/>
              </a:rPr>
              <a:t>Ευρωπαϊκό </a:t>
            </a:r>
            <a:r>
              <a:rPr lang="el-GR" sz="2800" dirty="0">
                <a:solidFill>
                  <a:prstClr val="black"/>
                </a:solidFill>
                <a:latin typeface="Calibri" pitchFamily="34" charset="0"/>
              </a:rPr>
              <a:t>Γεωργικό Ταμείο Αγροτικής Ανάπτυξης </a:t>
            </a:r>
            <a:r>
              <a:rPr lang="el-GR" sz="2800" dirty="0" smtClean="0">
                <a:solidFill>
                  <a:prstClr val="black"/>
                </a:solidFill>
                <a:latin typeface="Calibri" pitchFamily="34" charset="0"/>
              </a:rPr>
              <a:t>	(</a:t>
            </a:r>
            <a:r>
              <a:rPr lang="el-GR" sz="2800" dirty="0">
                <a:solidFill>
                  <a:prstClr val="black"/>
                </a:solidFill>
                <a:latin typeface="Calibri" pitchFamily="34" charset="0"/>
              </a:rPr>
              <a:t>ΕΓΤΑΑ</a:t>
            </a:r>
            <a:r>
              <a:rPr lang="el-GR" sz="2800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buClr>
                <a:srgbClr val="0F6FC6"/>
              </a:buClr>
              <a:defRPr/>
            </a:pPr>
            <a:r>
              <a:rPr lang="el-GR" sz="2800" b="1" u="sng" dirty="0" smtClean="0">
                <a:solidFill>
                  <a:prstClr val="black"/>
                </a:solidFill>
                <a:latin typeface="Calibri" pitchFamily="34" charset="0"/>
              </a:rPr>
              <a:t>Κοινή Αλιευτική Πολιτική</a:t>
            </a:r>
          </a:p>
          <a:p>
            <a:pPr lvl="1" indent="-7938" eaLnBrk="1" hangingPunct="1">
              <a:buClr>
                <a:srgbClr val="0F6FC6"/>
              </a:buClr>
              <a:buFont typeface="Wingdings" pitchFamily="2" charset="2"/>
              <a:buChar char="ü"/>
              <a:defRPr/>
            </a:pPr>
            <a:r>
              <a:rPr lang="el-GR" sz="2800" b="1" dirty="0" smtClean="0">
                <a:solidFill>
                  <a:prstClr val="black"/>
                </a:solidFill>
                <a:latin typeface="Calibri" pitchFamily="34" charset="0"/>
              </a:rPr>
              <a:t>	</a:t>
            </a:r>
            <a:r>
              <a:rPr lang="el-GR" sz="2800" dirty="0" smtClean="0">
                <a:solidFill>
                  <a:prstClr val="black"/>
                </a:solidFill>
                <a:latin typeface="Calibri" pitchFamily="34" charset="0"/>
              </a:rPr>
              <a:t>Ευρωπαϊκό </a:t>
            </a:r>
            <a:r>
              <a:rPr lang="el-GR" sz="2800" dirty="0">
                <a:solidFill>
                  <a:prstClr val="black"/>
                </a:solidFill>
                <a:latin typeface="Calibri" pitchFamily="34" charset="0"/>
              </a:rPr>
              <a:t>Ταμείο Θάλασσας και Αλιείας (ΕΤΘΑ)  </a:t>
            </a:r>
          </a:p>
          <a:p>
            <a:pPr>
              <a:defRPr/>
            </a:pP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5830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96" name="Group 36"/>
          <p:cNvGraphicFramePr>
            <a:graphicFrameLocks noGrp="1"/>
          </p:cNvGraphicFramePr>
          <p:nvPr/>
        </p:nvGraphicFramePr>
        <p:xfrm>
          <a:off x="250825" y="1671638"/>
          <a:ext cx="8640763" cy="3702049"/>
        </p:xfrm>
        <a:graphic>
          <a:graphicData uri="http://schemas.openxmlformats.org/drawingml/2006/table">
            <a:tbl>
              <a:tblPr/>
              <a:tblGrid>
                <a:gridCol w="6859588"/>
                <a:gridCol w="1781175"/>
              </a:tblGrid>
              <a:tr h="8621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Εκτιμώμενη κατανομή πόρων για την Κύπρο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€ εκ.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(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τιμές 2011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77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Πολιτική Συνοχής 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(Διαρθρωτικά Ταμεία, Ταμείο Συνοχής)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526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9636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Αγροτική Ανάπτυξη 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(ΕΓΤΑΑ)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118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7987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Αλιεία 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(ΕΤΘΑ)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30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+</a:t>
                      </a: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*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54291" name="Rectangle 2"/>
          <p:cNvSpPr txBox="1">
            <a:spLocks noChangeArrowheads="1"/>
          </p:cNvSpPr>
          <p:nvPr/>
        </p:nvSpPr>
        <p:spPr bwMode="auto">
          <a:xfrm>
            <a:off x="0" y="21590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/>
          <a:lstStyle/>
          <a:p>
            <a:pPr algn="ctr"/>
            <a:r>
              <a:rPr lang="el-GR" sz="2000" b="1" dirty="0"/>
              <a:t>ΠΟΛΥΕΤΕΣ ΔΗΜΟΣΙΟΝΟΜΙΚΟ ΠΛΑΙΣΙΟ (ΠΔΠ) 2014-2020</a:t>
            </a:r>
            <a:endParaRPr lang="en-US" sz="2000" b="1" dirty="0"/>
          </a:p>
          <a:p>
            <a:pPr algn="ctr"/>
            <a:r>
              <a:rPr lang="el-GR" sz="3200" b="1" dirty="0"/>
              <a:t>Κατανομή πόρων από τα Ευρωπαϊκά Διαρθρωτικά και Επενδυτικά Ταμεία</a:t>
            </a:r>
            <a:br>
              <a:rPr lang="el-GR" sz="3200" b="1" dirty="0"/>
            </a:br>
            <a:r>
              <a:rPr lang="el-GR" sz="2800" b="1" dirty="0"/>
              <a:t/>
            </a:r>
            <a:br>
              <a:rPr lang="el-GR" sz="2800" b="1" dirty="0"/>
            </a:br>
            <a:endParaRPr lang="el-GR" sz="2800" b="1" dirty="0"/>
          </a:p>
        </p:txBody>
      </p:sp>
      <p:sp>
        <p:nvSpPr>
          <p:cNvPr id="54292" name="Rectangle 31"/>
          <p:cNvSpPr>
            <a:spLocks noChangeArrowheads="1"/>
          </p:cNvSpPr>
          <p:nvPr/>
        </p:nvSpPr>
        <p:spPr bwMode="auto">
          <a:xfrm>
            <a:off x="1403350" y="5373688"/>
            <a:ext cx="756126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1400" i="1" dirty="0"/>
              <a:t>* Η τελική κατανομή για την Αλιεία θα διαμορφωθεί μετά την επίτευξη σχετικής συμφωνίας μεταξύ Συμβουλίου και Ευρωπαϊκού Κοινοβουλίου επί του Κανονισμού για το Ευρωπαϊκό Ταμείο Θάλασσας και Αλιείας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4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655798"/>
              </p:ext>
            </p:extLst>
          </p:nvPr>
        </p:nvGraphicFramePr>
        <p:xfrm>
          <a:off x="414338" y="1268413"/>
          <a:ext cx="8313737" cy="4464073"/>
        </p:xfrm>
        <a:graphic>
          <a:graphicData uri="http://schemas.openxmlformats.org/drawingml/2006/table">
            <a:tbl>
              <a:tblPr/>
              <a:tblGrid>
                <a:gridCol w="6607175"/>
                <a:gridCol w="1706562"/>
              </a:tblGrid>
              <a:tr h="7863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Ταμείο / Πρωτοβουλία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€ εκ.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(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τιμές 2011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76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Ταμείο Συνοχής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285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82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Επένδυση στην Ανάπτυξη και την Απασχόληση (ΕΤΠΑ, ΕΚΤ)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201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679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Ευρωπαϊκή Εδαφική Συνεργασία (ΕΤΠΑ)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29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82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Πρωτοβουλία για την Απασχόληση των Νέων (πρόσθετη κατανομή από ΕΚΤ και ΕΕ)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11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8048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ΣΥΝΟΛΟ ΠΟΡΩΝ ΠΟΛΙΤΙΚΗΣ ΣΥΝΟΧΗΣ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526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55321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el-GR" sz="2000" b="1" dirty="0"/>
              <a:t>ΠΟΛΙΤΙΚΗ ΣΥΝΟΧΗΣ 2014-2020</a:t>
            </a:r>
            <a:br>
              <a:rPr lang="el-GR" sz="2000" b="1" dirty="0"/>
            </a:br>
            <a:r>
              <a:rPr lang="el-GR" sz="3200" b="1" dirty="0"/>
              <a:t>Κατανομή Πόρων για την Κύπρο</a:t>
            </a:r>
            <a:r>
              <a:rPr lang="el-GR" sz="2800" b="1" dirty="0"/>
              <a:t/>
            </a:r>
            <a:br>
              <a:rPr lang="el-GR" sz="2800" b="1" dirty="0"/>
            </a:b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 txBox="1">
            <a:spLocks noChangeArrowheads="1"/>
          </p:cNvSpPr>
          <p:nvPr/>
        </p:nvSpPr>
        <p:spPr bwMode="auto">
          <a:xfrm>
            <a:off x="0" y="144463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el-GR" sz="2000" b="1" dirty="0">
                <a:solidFill>
                  <a:srgbClr val="000000"/>
                </a:solidFill>
              </a:rPr>
              <a:t>ΠΡΟΓΡΑΜΜΑΤΙΚΗ ΠΕΡΙΟΔΟΣ 2014-2020</a:t>
            </a:r>
            <a:r>
              <a:rPr lang="el-GR" sz="2800" b="1" dirty="0">
                <a:solidFill>
                  <a:srgbClr val="000000"/>
                </a:solidFill>
              </a:rPr>
              <a:t/>
            </a:r>
            <a:br>
              <a:rPr lang="el-GR" sz="2800" b="1" dirty="0">
                <a:solidFill>
                  <a:srgbClr val="000000"/>
                </a:solidFill>
              </a:rPr>
            </a:br>
            <a:r>
              <a:rPr lang="el-GR" sz="3200" b="1" dirty="0">
                <a:solidFill>
                  <a:srgbClr val="000000"/>
                </a:solidFill>
              </a:rPr>
              <a:t>Βασικές Πρόνοιες Νομοθετικού Πλαισίου</a:t>
            </a:r>
            <a:r>
              <a:rPr lang="el-GR" sz="2800" b="1" dirty="0">
                <a:solidFill>
                  <a:srgbClr val="000000"/>
                </a:solidFill>
              </a:rPr>
              <a:t/>
            </a:r>
            <a:br>
              <a:rPr lang="el-GR" sz="2800" b="1" dirty="0">
                <a:solidFill>
                  <a:srgbClr val="000000"/>
                </a:solidFill>
              </a:rPr>
            </a:br>
            <a:endParaRPr lang="el-GR" sz="28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-35496" y="980728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val Callout 9"/>
          <p:cNvSpPr/>
          <p:nvPr/>
        </p:nvSpPr>
        <p:spPr>
          <a:xfrm>
            <a:off x="6388100" y="908050"/>
            <a:ext cx="2520950" cy="936625"/>
          </a:xfrm>
          <a:prstGeom prst="wedgeEllipseCallout">
            <a:avLst>
              <a:gd name="adj1" fmla="val -79864"/>
              <a:gd name="adj2" fmla="val 20521"/>
            </a:avLst>
          </a:prstGeom>
          <a:solidFill>
            <a:srgbClr val="1A8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b="1" dirty="0"/>
              <a:t>Συντονισμός στην εφαρμογή / παρακολούθηση</a:t>
            </a:r>
            <a:endParaRPr lang="en-US" sz="1600" dirty="0"/>
          </a:p>
        </p:txBody>
      </p:sp>
      <p:sp>
        <p:nvSpPr>
          <p:cNvPr id="12" name="Oval Callout 11"/>
          <p:cNvSpPr/>
          <p:nvPr/>
        </p:nvSpPr>
        <p:spPr>
          <a:xfrm>
            <a:off x="179388" y="908050"/>
            <a:ext cx="2592387" cy="936625"/>
          </a:xfrm>
          <a:prstGeom prst="wedgeEllipseCallout">
            <a:avLst>
              <a:gd name="adj1" fmla="val 78570"/>
              <a:gd name="adj2" fmla="val 18745"/>
            </a:avLst>
          </a:prstGeom>
          <a:solidFill>
            <a:srgbClr val="1A8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b="1" dirty="0"/>
              <a:t>Κοινό Στρατηγικό Πλαίσιο</a:t>
            </a:r>
            <a:endParaRPr lang="en-US" sz="1600" dirty="0"/>
          </a:p>
        </p:txBody>
      </p:sp>
      <p:sp>
        <p:nvSpPr>
          <p:cNvPr id="14" name="Oval Callout 13"/>
          <p:cNvSpPr/>
          <p:nvPr/>
        </p:nvSpPr>
        <p:spPr>
          <a:xfrm rot="18933102">
            <a:off x="-73025" y="3835400"/>
            <a:ext cx="2120900" cy="920750"/>
          </a:xfrm>
          <a:prstGeom prst="wedgeEllipseCallout">
            <a:avLst>
              <a:gd name="adj1" fmla="val 12885"/>
              <a:gd name="adj2" fmla="val 86580"/>
            </a:avLst>
          </a:prstGeom>
          <a:solidFill>
            <a:srgbClr val="00B3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b="1" dirty="0"/>
              <a:t>Εκ των προτέρων προϋποθέσεις</a:t>
            </a:r>
          </a:p>
        </p:txBody>
      </p:sp>
      <p:sp>
        <p:nvSpPr>
          <p:cNvPr id="15" name="Oval Callout 14"/>
          <p:cNvSpPr/>
          <p:nvPr/>
        </p:nvSpPr>
        <p:spPr>
          <a:xfrm rot="2697791">
            <a:off x="7061200" y="3887788"/>
            <a:ext cx="2120900" cy="920750"/>
          </a:xfrm>
          <a:prstGeom prst="wedgeEllipseCallout">
            <a:avLst>
              <a:gd name="adj1" fmla="val -17613"/>
              <a:gd name="adj2" fmla="val 80158"/>
            </a:avLst>
          </a:prstGeom>
          <a:solidFill>
            <a:srgbClr val="00B3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b="1" dirty="0"/>
              <a:t>Πλαίσιο Επίδοσης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/>
          <a:lstStyle/>
          <a:p>
            <a:pPr algn="ctr"/>
            <a:r>
              <a:rPr lang="el-GR" sz="2000" b="1" dirty="0"/>
              <a:t>ΠΡΟΓΡΑΜΜΑΤΙΚΗ ΠΕΡΙΟΔΟΣ 2014-2020</a:t>
            </a:r>
          </a:p>
          <a:p>
            <a:pPr algn="ctr"/>
            <a:r>
              <a:rPr lang="el-GR" sz="3200" b="1" dirty="0"/>
              <a:t>Πλαίσιο Προγραμματισμού</a:t>
            </a:r>
            <a:endParaRPr lang="el-GR" sz="2800" b="1" dirty="0"/>
          </a:p>
        </p:txBody>
      </p:sp>
      <p:sp>
        <p:nvSpPr>
          <p:cNvPr id="58371" name="Content Placeholder 9"/>
          <p:cNvSpPr>
            <a:spLocks noGrp="1"/>
          </p:cNvSpPr>
          <p:nvPr>
            <p:ph idx="4294967295"/>
          </p:nvPr>
        </p:nvSpPr>
        <p:spPr>
          <a:xfrm>
            <a:off x="250825" y="1341438"/>
            <a:ext cx="8642350" cy="46085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l-GR" dirty="0" smtClean="0"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endParaRPr lang="el-GR" dirty="0" smtClean="0"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endParaRPr lang="el-GR" dirty="0" smtClean="0"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endParaRPr lang="el-GR" dirty="0" smtClean="0"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endParaRPr lang="el-GR" dirty="0" smtClean="0"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endParaRPr lang="el-GR" dirty="0" smtClean="0"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endParaRPr lang="el-GR" dirty="0" smtClean="0"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endParaRPr lang="el-GR" dirty="0" smtClean="0">
              <a:latin typeface="Arial" charset="0"/>
              <a:cs typeface="Arial" charset="0"/>
            </a:endParaRPr>
          </a:p>
          <a:p>
            <a:pPr algn="r">
              <a:buFont typeface="Wingdings 2" pitchFamily="18" charset="2"/>
              <a:buNone/>
            </a:pPr>
            <a:endParaRPr lang="el-GR" sz="1800" i="1" dirty="0" smtClean="0">
              <a:latin typeface="Arial" charset="0"/>
              <a:cs typeface="Arial" charset="0"/>
            </a:endParaRPr>
          </a:p>
          <a:p>
            <a:pPr algn="r">
              <a:buFont typeface="Wingdings 2" pitchFamily="18" charset="2"/>
              <a:buNone/>
            </a:pPr>
            <a:r>
              <a:rPr lang="el-GR" sz="1600" i="1" dirty="0" smtClean="0">
                <a:latin typeface="Arial" charset="0"/>
                <a:cs typeface="Arial" charset="0"/>
              </a:rPr>
              <a:t>*δυνατότητα καταρτισμού  </a:t>
            </a:r>
            <a:r>
              <a:rPr lang="el-GR" sz="1600" i="1" dirty="0" err="1" smtClean="0">
                <a:latin typeface="Arial" charset="0"/>
                <a:cs typeface="Arial" charset="0"/>
              </a:rPr>
              <a:t>μονοταμειακών</a:t>
            </a:r>
            <a:r>
              <a:rPr lang="el-GR" sz="1600" i="1" dirty="0" smtClean="0">
                <a:latin typeface="Arial" charset="0"/>
                <a:cs typeface="Arial" charset="0"/>
              </a:rPr>
              <a:t> ή /και πολυταμειακών Προγραμμάτων</a:t>
            </a:r>
          </a:p>
          <a:p>
            <a:pPr>
              <a:buFont typeface="Wingdings 2" pitchFamily="18" charset="2"/>
              <a:buNone/>
            </a:pPr>
            <a:r>
              <a:rPr lang="el-GR" dirty="0" smtClean="0">
                <a:latin typeface="Arial" charset="0"/>
                <a:cs typeface="Arial" charset="0"/>
              </a:rPr>
              <a:t>                             </a:t>
            </a:r>
          </a:p>
          <a:p>
            <a:pPr>
              <a:buFont typeface="Wingdings 2" pitchFamily="18" charset="2"/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5288" y="1557338"/>
            <a:ext cx="2305050" cy="10080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Σε Κοινοτικό Επίπεδο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5288" y="2852738"/>
            <a:ext cx="2305050" cy="10080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Σε Εθνικό Επίπεδο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288" y="4149725"/>
            <a:ext cx="2305050" cy="10080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Σε Εθνικό  Επίπεδο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32138" y="1557338"/>
            <a:ext cx="5688012" cy="1008062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ΚΟΙΝΟ ΣΤΡΑΤΗΓΙΚΟ ΠΛΑΙΣΙΟ</a:t>
            </a:r>
          </a:p>
          <a:p>
            <a:pPr algn="ctr">
              <a:defRPr/>
            </a:pPr>
            <a:r>
              <a:rPr lang="el-GR" sz="2000" b="1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ΕΤΠΑ, ΤΣ, ΕΚΤ, ΕΓΤΑΑ, ΕΤΘΑ</a:t>
            </a:r>
            <a:endParaRPr lang="en-US" sz="20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32138" y="2852738"/>
            <a:ext cx="5688012" cy="10080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ΣΥΜΦΩΝΙΑ ΕΤΑΙΡΙΚΗΣ ΣΧΕΣΗΣ</a:t>
            </a:r>
          </a:p>
          <a:p>
            <a:pPr algn="ctr">
              <a:defRPr/>
            </a:pPr>
            <a:r>
              <a:rPr lang="el-GR" sz="2000" b="1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ΕΤΠΑ, ΤΣ, ΕΚΤ, ΕΓΤΑΑ, ΕΤΘΑ</a:t>
            </a:r>
            <a:endParaRPr lang="en-US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12088" y="4149725"/>
            <a:ext cx="1008062" cy="10080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chemeClr val="tx1"/>
                </a:solidFill>
              </a:rPr>
              <a:t>ΕΠ</a:t>
            </a:r>
            <a:r>
              <a:rPr lang="en-GB" sz="2000" b="1" dirty="0">
                <a:solidFill>
                  <a:schemeClr val="tx1"/>
                </a:solidFill>
              </a:rPr>
              <a:t>AY</a:t>
            </a:r>
            <a:r>
              <a:rPr lang="el-GR" sz="2000" b="1" dirty="0">
                <a:solidFill>
                  <a:schemeClr val="tx1"/>
                </a:solidFill>
              </a:rPr>
              <a:t> </a:t>
            </a:r>
            <a:r>
              <a:rPr lang="el-GR" sz="2000" b="1" i="1" dirty="0">
                <a:solidFill>
                  <a:schemeClr val="tx1"/>
                </a:solidFill>
              </a:rPr>
              <a:t>ΕΤΘΑ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88125" y="4149725"/>
            <a:ext cx="1079500" cy="100806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chemeClr val="tx1"/>
                </a:solidFill>
              </a:rPr>
              <a:t>ΠΑΑ </a:t>
            </a:r>
            <a:r>
              <a:rPr lang="el-GR" sz="2000" b="1" i="1" dirty="0">
                <a:solidFill>
                  <a:schemeClr val="tx1"/>
                </a:solidFill>
              </a:rPr>
              <a:t>ΕΓΤΑΑ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32138" y="4149725"/>
            <a:ext cx="3311525" cy="1008063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solidFill>
                  <a:schemeClr val="tx1"/>
                </a:solidFill>
              </a:rPr>
              <a:t>ΕΠ ΠΟΛΙΤΙΚΗΣ ΣΥΝΟΧΗΣ* </a:t>
            </a:r>
          </a:p>
          <a:p>
            <a:pPr algn="ctr">
              <a:defRPr/>
            </a:pPr>
            <a:r>
              <a:rPr lang="el-GR" sz="2000" b="1" i="1" dirty="0">
                <a:solidFill>
                  <a:schemeClr val="tx1"/>
                </a:solidFill>
              </a:rPr>
              <a:t>ΕΤΠΑ, ΤΣ, ΕΚΤ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4536281" y="4256882"/>
            <a:ext cx="358775" cy="21605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Chevron 14"/>
          <p:cNvSpPr/>
          <p:nvPr/>
        </p:nvSpPr>
        <p:spPr>
          <a:xfrm>
            <a:off x="2771775" y="1916113"/>
            <a:ext cx="287338" cy="3603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771775" y="4437063"/>
            <a:ext cx="287338" cy="3603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2771775" y="3141663"/>
            <a:ext cx="287338" cy="358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4968875"/>
          </a:xfrm>
        </p:spPr>
        <p:txBody>
          <a:bodyPr/>
          <a:lstStyle/>
          <a:p>
            <a:pPr marL="531812" indent="-266700" eaLnBrk="1" hangingPunct="1">
              <a:buClr>
                <a:srgbClr val="0F6FC6"/>
              </a:buClr>
              <a:buFont typeface="Wingdings" pitchFamily="2" charset="2"/>
              <a:buChar char="ü"/>
              <a:defRPr/>
            </a:pPr>
            <a:r>
              <a:rPr lang="el-GR" sz="2400" b="1" dirty="0" smtClean="0">
                <a:solidFill>
                  <a:prstClr val="black"/>
                </a:solidFill>
                <a:latin typeface="Calibri" pitchFamily="34" charset="0"/>
              </a:rPr>
              <a:t>Καθορισμός Στρατηγικής και Στόχων / Προτεραιοτήτων του ΚΜ για αποτελεσματική αξιοποίηση των κοινοτικών πόρων</a:t>
            </a:r>
          </a:p>
          <a:p>
            <a:pPr marL="531812" indent="-266700" eaLnBrk="1" hangingPunct="1">
              <a:buClr>
                <a:srgbClr val="0F6FC6"/>
              </a:buClr>
              <a:buFont typeface="Wingdings" pitchFamily="2" charset="2"/>
              <a:buChar char="ü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 pitchFamily="34" charset="0"/>
              </a:rPr>
              <a:t>Χρονικό πλαίσιο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: </a:t>
            </a:r>
            <a:r>
              <a:rPr lang="el-GR" sz="2400" b="1" i="1" dirty="0" smtClean="0">
                <a:solidFill>
                  <a:prstClr val="black"/>
                </a:solidFill>
                <a:latin typeface="Calibri" pitchFamily="34" charset="0"/>
              </a:rPr>
              <a:t>1 Ιανουαρίου 2014 – 31 Δεκεμβρίου 2020</a:t>
            </a:r>
          </a:p>
          <a:p>
            <a:pPr marL="531812" indent="-266700" eaLnBrk="1" hangingPunct="1">
              <a:buClr>
                <a:srgbClr val="0F6FC6"/>
              </a:buClr>
              <a:buFont typeface="Wingdings" pitchFamily="2" charset="2"/>
              <a:buChar char="ü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 pitchFamily="34" charset="0"/>
              </a:rPr>
              <a:t>Πεδίο Κάλυψης</a:t>
            </a:r>
            <a:r>
              <a:rPr lang="en-US" sz="2400" i="1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  <a:r>
              <a:rPr lang="el-GR" sz="2400" b="1" i="1" dirty="0" smtClean="0">
                <a:solidFill>
                  <a:prstClr val="black"/>
                </a:solidFill>
                <a:latin typeface="Calibri" pitchFamily="34" charset="0"/>
              </a:rPr>
              <a:t> αφορά και τα 5 Ταμεία (ΕΤΠΑ, ΕΚΤ, Ταμείο Συνοχής, ΕΓΤΑΑ, ΕΤΘΑ)</a:t>
            </a:r>
          </a:p>
          <a:p>
            <a:pPr marL="531812" indent="-266700" eaLnBrk="1" hangingPunct="1">
              <a:buClr>
                <a:srgbClr val="0F6FC6"/>
              </a:buClr>
              <a:buFont typeface="Wingdings" pitchFamily="2" charset="2"/>
              <a:buChar char="ü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 pitchFamily="34" charset="0"/>
              </a:rPr>
              <a:t>Καταρτισμός στη βάση της </a:t>
            </a:r>
            <a:r>
              <a:rPr lang="el-GR" sz="2400" u="sng" dirty="0" smtClean="0">
                <a:solidFill>
                  <a:prstClr val="black"/>
                </a:solidFill>
                <a:latin typeface="Calibri" pitchFamily="34" charset="0"/>
              </a:rPr>
              <a:t>Αρχής της Εταιρικότητας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  <a:r>
              <a:rPr lang="el-GR" sz="24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l-GR" sz="2400" b="1" i="1" dirty="0" smtClean="0">
                <a:solidFill>
                  <a:prstClr val="black"/>
                </a:solidFill>
                <a:latin typeface="Calibri" pitchFamily="34" charset="0"/>
              </a:rPr>
              <a:t>Πολυεπίπεδη διαβούλευση / διακυβέρνηση σε εθνικό επίπεδο, διαβούλευση με Ευρωπαϊκή Επιτροπή </a:t>
            </a:r>
          </a:p>
          <a:p>
            <a:pPr marL="531812" indent="-266700" eaLnBrk="1" hangingPunct="1">
              <a:buClr>
                <a:srgbClr val="0F6FC6"/>
              </a:buClr>
              <a:buFont typeface="Wingdings" pitchFamily="2" charset="2"/>
              <a:buChar char="ü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 pitchFamily="34" charset="0"/>
              </a:rPr>
              <a:t>Προθεσμία υποβολής στην Ευρωπαϊκή Επιτροπή</a:t>
            </a: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</a:rPr>
              <a:t>: </a:t>
            </a:r>
            <a:r>
              <a:rPr lang="el-GR" sz="2400" b="1" i="1" dirty="0" smtClean="0">
                <a:solidFill>
                  <a:prstClr val="black"/>
                </a:solidFill>
                <a:latin typeface="Calibri" pitchFamily="34" charset="0"/>
              </a:rPr>
              <a:t>εντός 4</a:t>
            </a:r>
            <a:r>
              <a:rPr lang="el-GR" sz="2400" b="1" i="1" baseline="30000" dirty="0" smtClean="0">
                <a:solidFill>
                  <a:prstClr val="black"/>
                </a:solidFill>
                <a:latin typeface="Calibri" pitchFamily="34" charset="0"/>
              </a:rPr>
              <a:t>ων</a:t>
            </a:r>
            <a:r>
              <a:rPr lang="el-GR" sz="2400" b="1" i="1" dirty="0" smtClean="0">
                <a:solidFill>
                  <a:prstClr val="black"/>
                </a:solidFill>
                <a:latin typeface="Calibri" pitchFamily="34" charset="0"/>
              </a:rPr>
              <a:t> μηνών από την έγκριση του Κανονισμού Κοινών Διατάξεων </a:t>
            </a:r>
            <a:r>
              <a:rPr lang="el-GR" sz="2400" b="1" i="1" dirty="0" smtClean="0">
                <a:solidFill>
                  <a:srgbClr val="0070C0"/>
                </a:solidFill>
                <a:latin typeface="Calibri" pitchFamily="34" charset="0"/>
              </a:rPr>
              <a:t>(?)</a:t>
            </a:r>
          </a:p>
          <a:p>
            <a:pPr marL="531812" indent="-266700" eaLnBrk="1" hangingPunct="1">
              <a:buClr>
                <a:srgbClr val="0F6FC6"/>
              </a:buClr>
              <a:buFont typeface="Wingdings" pitchFamily="2" charset="2"/>
              <a:buChar char="ü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 pitchFamily="34" charset="0"/>
              </a:rPr>
              <a:t>Πρόοδος εργασιών</a:t>
            </a:r>
            <a:r>
              <a:rPr lang="en-US" sz="2400" i="1" dirty="0" smtClean="0">
                <a:solidFill>
                  <a:prstClr val="black"/>
                </a:solidFill>
                <a:latin typeface="Calibri" pitchFamily="34" charset="0"/>
              </a:rPr>
              <a:t>: </a:t>
            </a:r>
            <a:r>
              <a:rPr lang="el-GR" sz="2400" b="1" i="1" dirty="0" smtClean="0">
                <a:solidFill>
                  <a:prstClr val="black"/>
                </a:solidFill>
                <a:latin typeface="Calibri" pitchFamily="34" charset="0"/>
              </a:rPr>
              <a:t>αποστολή 1</a:t>
            </a:r>
            <a:r>
              <a:rPr lang="el-GR" sz="2400" b="1" i="1" baseline="30000" dirty="0" smtClean="0">
                <a:solidFill>
                  <a:prstClr val="black"/>
                </a:solidFill>
                <a:latin typeface="Calibri" pitchFamily="34" charset="0"/>
              </a:rPr>
              <a:t>ου</a:t>
            </a:r>
            <a:r>
              <a:rPr lang="el-GR" sz="2400" b="1" i="1" dirty="0" smtClean="0">
                <a:solidFill>
                  <a:prstClr val="black"/>
                </a:solidFill>
                <a:latin typeface="Calibri" pitchFamily="34" charset="0"/>
              </a:rPr>
              <a:t> προσχεδίου στην Ευρωπαϊκή Επιτροπή (17 Ιουνίου 2013), ετοιμασία 2</a:t>
            </a:r>
            <a:r>
              <a:rPr lang="el-GR" sz="2400" b="1" i="1" baseline="30000" dirty="0" smtClean="0">
                <a:solidFill>
                  <a:prstClr val="black"/>
                </a:solidFill>
                <a:latin typeface="Calibri" pitchFamily="34" charset="0"/>
              </a:rPr>
              <a:t>ου</a:t>
            </a:r>
            <a:r>
              <a:rPr lang="el-GR" sz="2400" b="1" i="1" dirty="0" smtClean="0">
                <a:solidFill>
                  <a:prstClr val="black"/>
                </a:solidFill>
                <a:latin typeface="Calibri" pitchFamily="34" charset="0"/>
              </a:rPr>
              <a:t> προσχεδίου (αποστολή 	μέχρι τέλος Ιουλίου 2013)</a:t>
            </a:r>
          </a:p>
          <a:p>
            <a:pPr>
              <a:defRPr/>
            </a:pPr>
            <a:endParaRPr lang="el-GR" sz="2400" b="1" dirty="0"/>
          </a:p>
        </p:txBody>
      </p:sp>
      <p:sp>
        <p:nvSpPr>
          <p:cNvPr id="60419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/>
          <a:lstStyle/>
          <a:p>
            <a:pPr algn="ctr"/>
            <a:r>
              <a:rPr lang="el-GR" sz="2000" b="1"/>
              <a:t>ΠΡΟΓΡΑΜΜΑΤΙΚΗ ΠΕΡΙΟΔΟΣ 2014-2020</a:t>
            </a:r>
          </a:p>
          <a:p>
            <a:pPr algn="ctr"/>
            <a:r>
              <a:rPr lang="el-GR" sz="3200" b="1"/>
              <a:t>Συμφωνία Εταιρικής Σχέσης</a:t>
            </a:r>
            <a:endParaRPr lang="el-GR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/>
          <a:lstStyle/>
          <a:p>
            <a:pPr algn="ctr"/>
            <a:r>
              <a:rPr lang="el-GR" sz="2000" b="1"/>
              <a:t>ΠΡΟΓΡΑΜΜΑΤΙΚΗ ΠΕΡΙΟΔΟΣ 2014-2020</a:t>
            </a:r>
          </a:p>
          <a:p>
            <a:pPr algn="ctr"/>
            <a:r>
              <a:rPr lang="el-GR" sz="3200" b="1"/>
              <a:t>Επιχειρησιακά Προγράμματα</a:t>
            </a:r>
            <a:endParaRPr lang="el-GR" sz="28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4968875"/>
          </a:xfrm>
        </p:spPr>
        <p:txBody>
          <a:bodyPr/>
          <a:lstStyle/>
          <a:p>
            <a:pPr marL="531812" indent="-266700" eaLnBrk="1" hangingPunct="1">
              <a:buClr>
                <a:srgbClr val="0F6FC6"/>
              </a:buClr>
              <a:buFont typeface="Wingdings" pitchFamily="2" charset="2"/>
              <a:buChar char="ü"/>
              <a:defRPr/>
            </a:pPr>
            <a:r>
              <a:rPr lang="el-GR" sz="2400" b="1" dirty="0" smtClean="0">
                <a:solidFill>
                  <a:prstClr val="black"/>
                </a:solidFill>
                <a:latin typeface="Calibri" pitchFamily="34" charset="0"/>
              </a:rPr>
              <a:t>Εξειδίκευση</a:t>
            </a: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l-GR" sz="2400" b="1" dirty="0" smtClean="0">
                <a:solidFill>
                  <a:prstClr val="black"/>
                </a:solidFill>
                <a:latin typeface="Calibri" pitchFamily="34" charset="0"/>
              </a:rPr>
              <a:t>της στρατηγικής και του πολυετές προγραμματισμού που περιλαμβάνεται στη Συμφωνία Εταιρικής Σχέσης για κάθε ένα από τα Ευρωπαϊκά Διαρθρωτικά και Επενδυτικά Ταμεία</a:t>
            </a:r>
          </a:p>
          <a:p>
            <a:pPr marL="531812" indent="-266700" eaLnBrk="1" hangingPunct="1">
              <a:buClr>
                <a:srgbClr val="0F6FC6"/>
              </a:buClr>
              <a:buFont typeface="Wingdings" pitchFamily="2" charset="2"/>
              <a:buChar char="ü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 pitchFamily="34" charset="0"/>
              </a:rPr>
              <a:t>Χρονικό πλαίσιο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: </a:t>
            </a:r>
            <a:r>
              <a:rPr lang="el-GR" sz="2400" b="1" i="1" dirty="0" smtClean="0">
                <a:solidFill>
                  <a:prstClr val="black"/>
                </a:solidFill>
                <a:latin typeface="Calibri" pitchFamily="34" charset="0"/>
              </a:rPr>
              <a:t>1 Ιανουαρίου 2014 – 31 Δεκεμβρίου 2020</a:t>
            </a:r>
          </a:p>
          <a:p>
            <a:pPr marL="531812" indent="-266700" eaLnBrk="1" hangingPunct="1">
              <a:buClr>
                <a:srgbClr val="0F6FC6"/>
              </a:buClr>
              <a:buFont typeface="Wingdings" pitchFamily="2" charset="2"/>
              <a:buChar char="ü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 pitchFamily="34" charset="0"/>
              </a:rPr>
              <a:t>Πεδίο Κάλυψης</a:t>
            </a:r>
            <a:r>
              <a:rPr lang="en-US" sz="2400" i="1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  <a:r>
              <a:rPr lang="el-GR" sz="2400" i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l-GR" sz="2400" b="1" i="1" dirty="0">
                <a:solidFill>
                  <a:prstClr val="black"/>
                </a:solidFill>
                <a:latin typeface="Calibri" pitchFamily="34" charset="0"/>
              </a:rPr>
              <a:t>Προγράμματα για το κάθε Ταμείο </a:t>
            </a:r>
            <a:r>
              <a:rPr lang="el-GR" sz="2400" b="1" i="1" dirty="0" smtClean="0">
                <a:solidFill>
                  <a:prstClr val="black"/>
                </a:solidFill>
                <a:latin typeface="Calibri" pitchFamily="34" charset="0"/>
              </a:rPr>
              <a:t>ξεχωριστά, με δυνατότητα </a:t>
            </a:r>
            <a:r>
              <a:rPr lang="el-GR" sz="2400" b="1" i="1" dirty="0">
                <a:solidFill>
                  <a:prstClr val="black"/>
                </a:solidFill>
                <a:latin typeface="Calibri" pitchFamily="34" charset="0"/>
              </a:rPr>
              <a:t>καταρτισμού </a:t>
            </a:r>
            <a:r>
              <a:rPr lang="el-GR" sz="2400" b="1" i="1" dirty="0" smtClean="0">
                <a:solidFill>
                  <a:prstClr val="black"/>
                </a:solidFill>
                <a:latin typeface="Calibri" pitchFamily="34" charset="0"/>
              </a:rPr>
              <a:t>πολυταμειακών </a:t>
            </a:r>
            <a:r>
              <a:rPr lang="el-GR" sz="2400" b="1" i="1" dirty="0">
                <a:solidFill>
                  <a:prstClr val="black"/>
                </a:solidFill>
                <a:latin typeface="Calibri" pitchFamily="34" charset="0"/>
              </a:rPr>
              <a:t>Προγραμμάτων για το ΕΤΠΑ, </a:t>
            </a:r>
            <a:r>
              <a:rPr lang="el-GR" sz="2400" b="1" i="1" dirty="0" smtClean="0">
                <a:solidFill>
                  <a:prstClr val="black"/>
                </a:solidFill>
                <a:latin typeface="Calibri" pitchFamily="34" charset="0"/>
              </a:rPr>
              <a:t>ΕΚΤ και Ταμείο Συνοχής</a:t>
            </a:r>
          </a:p>
          <a:p>
            <a:pPr marL="531812" indent="-266700" eaLnBrk="1" hangingPunct="1">
              <a:buClr>
                <a:srgbClr val="0F6FC6"/>
              </a:buClr>
              <a:buFont typeface="Wingdings" pitchFamily="2" charset="2"/>
              <a:buChar char="ü"/>
              <a:defRPr/>
            </a:pP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Καταρτισμός στη βάση της </a:t>
            </a:r>
            <a:r>
              <a:rPr lang="el-GR" sz="2400" u="sng" dirty="0">
                <a:solidFill>
                  <a:prstClr val="black"/>
                </a:solidFill>
                <a:latin typeface="Calibri" pitchFamily="34" charset="0"/>
              </a:rPr>
              <a:t>Αρχής της Εταιρικότητας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:</a:t>
            </a:r>
            <a:r>
              <a:rPr lang="el-GR" sz="2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l-GR" sz="2400" b="1" i="1" dirty="0">
                <a:solidFill>
                  <a:prstClr val="black"/>
                </a:solidFill>
                <a:latin typeface="Calibri" pitchFamily="34" charset="0"/>
              </a:rPr>
              <a:t>Πολυεπίπεδη διαβούλευση / διακυβέρνηση σε εθνικό επίπεδο</a:t>
            </a:r>
            <a:endParaRPr lang="el-GR" sz="2400" b="1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531812" indent="-266700" eaLnBrk="1" hangingPunct="1">
              <a:buClr>
                <a:srgbClr val="0F6FC6"/>
              </a:buClr>
              <a:buFont typeface="Wingdings" pitchFamily="2" charset="2"/>
              <a:buChar char="ü"/>
              <a:defRPr/>
            </a:pP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Προθεσμία υποβολής στην Ευρωπαϊκή Επιτροπή</a:t>
            </a:r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: </a:t>
            </a:r>
            <a:r>
              <a:rPr lang="el-GR" sz="2400" b="1" i="1" dirty="0">
                <a:solidFill>
                  <a:prstClr val="black"/>
                </a:solidFill>
                <a:latin typeface="Calibri" pitchFamily="34" charset="0"/>
              </a:rPr>
              <a:t>με την υποβολή της Συμφωνίας Εταιρικής Σχέσης ή εντός 4 μηνών από την υποβολή της </a:t>
            </a:r>
            <a:r>
              <a:rPr lang="el-GR" sz="2400" b="1" i="1" dirty="0" smtClean="0">
                <a:solidFill>
                  <a:prstClr val="black"/>
                </a:solidFill>
                <a:latin typeface="Calibri" pitchFamily="34" charset="0"/>
              </a:rPr>
              <a:t>Συμφωνίας </a:t>
            </a:r>
            <a:r>
              <a:rPr lang="el-GR" sz="2400" b="1" i="1" dirty="0">
                <a:solidFill>
                  <a:srgbClr val="0070C0"/>
                </a:solidFill>
                <a:latin typeface="Calibri" pitchFamily="34" charset="0"/>
              </a:rPr>
              <a:t>(?)</a:t>
            </a:r>
          </a:p>
          <a:p>
            <a:pPr marL="531812" indent="-266700" eaLnBrk="1" hangingPunct="1">
              <a:buClr>
                <a:srgbClr val="0F6FC6"/>
              </a:buClr>
              <a:buFont typeface="Wingdings" pitchFamily="2" charset="2"/>
              <a:buChar char="ü"/>
              <a:defRPr/>
            </a:pPr>
            <a:endParaRPr lang="el-GR" sz="2400" b="1" i="1" dirty="0">
              <a:solidFill>
                <a:prstClr val="black"/>
              </a:solidFill>
              <a:latin typeface="Calibri" pitchFamily="34" charset="0"/>
            </a:endParaRPr>
          </a:p>
          <a:p>
            <a:pPr marL="531812" indent="-266700" eaLnBrk="1" hangingPunct="1">
              <a:buClr>
                <a:srgbClr val="0F6FC6"/>
              </a:buClr>
              <a:buFont typeface="Wingdings" pitchFamily="2" charset="2"/>
              <a:buChar char="ü"/>
              <a:defRPr/>
            </a:pPr>
            <a:endParaRPr lang="el-GR" sz="2400" b="1" i="1" dirty="0">
              <a:solidFill>
                <a:prstClr val="black"/>
              </a:solidFill>
              <a:latin typeface="Calibri" pitchFamily="34" charset="0"/>
            </a:endParaRPr>
          </a:p>
          <a:p>
            <a:pPr>
              <a:defRPr/>
            </a:pP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6268</TotalTime>
  <Words>1440</Words>
  <Application>Microsoft Office PowerPoint</Application>
  <PresentationFormat>On-screen Show (4:3)</PresentationFormat>
  <Paragraphs>254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Custom Design</vt:lpstr>
      <vt:lpstr>2_Urban</vt:lpstr>
      <vt:lpstr>1_Custom Design</vt:lpstr>
      <vt:lpstr>Flow</vt:lpstr>
      <vt:lpstr>2_Custom Design</vt:lpstr>
      <vt:lpstr>PowerPoint Presentation</vt:lpstr>
      <vt:lpstr>Περίγραμμα Παρουσίασης</vt:lpstr>
      <vt:lpstr>Ευρωπαϊκά Διαρθρωτικά και Επενδυτικά Ταμεία Ποια είναι;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Οικονομική Κρίση και Αξιοποίηση των Πόρων</vt:lpstr>
      <vt:lpstr>PowerPoint Presentation</vt:lpstr>
      <vt:lpstr>PowerPoint Presentation</vt:lpstr>
      <vt:lpstr>PowerPoint Presentation</vt:lpstr>
      <vt:lpstr>ΕΠΟΜΕΝΑ ΒΗΜΑΤΑ Προγραμματισμός  (2)</vt:lpstr>
      <vt:lpstr>PowerPoint Presentation</vt:lpstr>
    </vt:vector>
  </TitlesOfParts>
  <Company>MOF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Agathi Charalampidou</cp:lastModifiedBy>
  <cp:revision>428</cp:revision>
  <cp:lastPrinted>2013-07-11T11:25:08Z</cp:lastPrinted>
  <dcterms:created xsi:type="dcterms:W3CDTF">2010-11-18T08:40:53Z</dcterms:created>
  <dcterms:modified xsi:type="dcterms:W3CDTF">2013-07-11T11:44:30Z</dcterms:modified>
</cp:coreProperties>
</file>