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3690" r:id="rId3"/>
    <p:sldMasterId id="2147483695" r:id="rId4"/>
    <p:sldMasterId id="2147483700" r:id="rId5"/>
  </p:sldMasterIdLst>
  <p:notesMasterIdLst>
    <p:notesMasterId r:id="rId35"/>
  </p:notesMasterIdLst>
  <p:sldIdLst>
    <p:sldId id="283" r:id="rId6"/>
    <p:sldId id="284" r:id="rId7"/>
    <p:sldId id="287" r:id="rId8"/>
    <p:sldId id="321" r:id="rId9"/>
    <p:sldId id="322" r:id="rId10"/>
    <p:sldId id="320" r:id="rId11"/>
    <p:sldId id="323" r:id="rId12"/>
    <p:sldId id="324" r:id="rId13"/>
    <p:sldId id="325" r:id="rId14"/>
    <p:sldId id="346" r:id="rId15"/>
    <p:sldId id="347" r:id="rId16"/>
    <p:sldId id="326" r:id="rId17"/>
    <p:sldId id="327" r:id="rId18"/>
    <p:sldId id="328" r:id="rId19"/>
    <p:sldId id="329" r:id="rId20"/>
    <p:sldId id="330" r:id="rId21"/>
    <p:sldId id="319" r:id="rId22"/>
    <p:sldId id="285" r:id="rId23"/>
    <p:sldId id="288" r:id="rId24"/>
    <p:sldId id="331" r:id="rId25"/>
    <p:sldId id="332" r:id="rId26"/>
    <p:sldId id="334" r:id="rId27"/>
    <p:sldId id="335" r:id="rId28"/>
    <p:sldId id="339" r:id="rId29"/>
    <p:sldId id="340" r:id="rId30"/>
    <p:sldId id="341" r:id="rId31"/>
    <p:sldId id="338" r:id="rId32"/>
    <p:sldId id="343" r:id="rId33"/>
    <p:sldId id="259" r:id="rId3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90" autoAdjust="0"/>
    <p:restoredTop sz="94675" autoAdjust="0"/>
  </p:normalViewPr>
  <p:slideViewPr>
    <p:cSldViewPr>
      <p:cViewPr varScale="1">
        <p:scale>
          <a:sx n="92" d="100"/>
          <a:sy n="92" d="100"/>
        </p:scale>
        <p:origin x="142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45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4BCC57-04AA-4404-8BAD-6DB0D3B48556}" type="datetimeFigureOut">
              <a:rPr lang="fr-FR" smtClean="0"/>
              <a:t>18/04/2016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BECE1-868B-4983-9655-ECCB303A16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453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 eaLnBrk="1" hangingPunct="1">
              <a:spcBef>
                <a:spcPct val="0"/>
              </a:spcBef>
            </a:pPr>
            <a:endParaRPr lang="es-ES" altLang="fr-FR" i="1" smtClean="0">
              <a:latin typeface="Arial" charset="0"/>
              <a:ea typeface="Times New Roman" pitchFamily="18" charset="0"/>
              <a:cs typeface="Arial" charset="0"/>
            </a:endParaRPr>
          </a:p>
        </p:txBody>
      </p:sp>
      <p:sp>
        <p:nvSpPr>
          <p:cNvPr id="3379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4653D-A3B3-457C-912A-6D0AFF7A3D98}" type="slidenum">
              <a:rPr lang="fr-FR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fr-FR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239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fr-FR" smtClean="0">
                <a:latin typeface="Times" pitchFamily="18" charset="0"/>
              </a:rPr>
              <a:t>The 4 services following interest for involvement of the users. These categories are presented as non exhaustive, subject to legal restrictions.</a:t>
            </a:r>
            <a:endParaRPr lang="fr-FR" altLang="fr-FR" smtClean="0">
              <a:latin typeface="Times" pitchFamily="18" charset="0"/>
            </a:endParaRP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8ACCBD-5518-45F7-9C8D-CD38EA56DE24}" type="slidenum">
              <a:rPr lang="fr-FR" altLang="fr-FR" smtClean="0">
                <a:latin typeface="Times" pitchFamily="18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fr-FR" altLang="fr-FR" smtClean="0">
              <a:latin typeface="Times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586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0063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28785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1112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913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1516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340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2524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K BIG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9318"/>
            <a:ext cx="7123048" cy="6602068"/>
          </a:xfrm>
          <a:prstGeom prst="rect">
            <a:avLst/>
          </a:prstGeom>
        </p:spPr>
      </p:pic>
      <p:grpSp>
        <p:nvGrpSpPr>
          <p:cNvPr id="3" name="Groupe 2"/>
          <p:cNvGrpSpPr/>
          <p:nvPr userDrawn="1"/>
        </p:nvGrpSpPr>
        <p:grpSpPr>
          <a:xfrm>
            <a:off x="443381" y="5395744"/>
            <a:ext cx="2178739" cy="841568"/>
            <a:chOff x="443381" y="5395744"/>
            <a:chExt cx="2178739" cy="841568"/>
          </a:xfrm>
        </p:grpSpPr>
        <p:pic>
          <p:nvPicPr>
            <p:cNvPr id="4" name="Image 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381" y="5395744"/>
              <a:ext cx="2178739" cy="634212"/>
            </a:xfrm>
            <a:prstGeom prst="rect">
              <a:avLst/>
            </a:prstGeom>
          </p:spPr>
        </p:pic>
        <p:sp>
          <p:nvSpPr>
            <p:cNvPr id="5" name="Zone de texte 3"/>
            <p:cNvSpPr txBox="1"/>
            <p:nvPr userDrawn="1"/>
          </p:nvSpPr>
          <p:spPr>
            <a:xfrm>
              <a:off x="506716" y="6054752"/>
              <a:ext cx="2064998" cy="18256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15000"/>
                </a:lnSpc>
                <a:spcAft>
                  <a:spcPts val="1000"/>
                </a:spcAft>
              </a:pPr>
              <a:r>
                <a:rPr lang="en-GB" sz="630" baseline="0" dirty="0">
                  <a:effectLst/>
                  <a:latin typeface="Arial"/>
                  <a:ea typeface="Arial"/>
                  <a:cs typeface="Times New Roman"/>
                </a:rPr>
                <a:t>European </a:t>
              </a:r>
              <a:r>
                <a:rPr lang="en-GB" sz="630" baseline="0" dirty="0" smtClean="0">
                  <a:effectLst/>
                  <a:latin typeface="Arial"/>
                  <a:ea typeface="Arial"/>
                  <a:cs typeface="Times New Roman"/>
                </a:rPr>
                <a:t>Union</a:t>
              </a:r>
              <a:r>
                <a:rPr lang="en-GB" sz="630" baseline="0" dirty="0" smtClean="0">
                  <a:effectLst/>
                  <a:latin typeface="+mn-lt"/>
                  <a:ea typeface="Arial"/>
                  <a:cs typeface="Times New Roman"/>
                </a:rPr>
                <a:t> | European </a:t>
              </a:r>
              <a:r>
                <a:rPr lang="en-GB" sz="630" baseline="0" dirty="0">
                  <a:effectLst/>
                  <a:latin typeface="Arial"/>
                  <a:ea typeface="Arial"/>
                  <a:cs typeface="Times New Roman"/>
                </a:rPr>
                <a:t>Regional Development </a:t>
              </a:r>
              <a:r>
                <a:rPr lang="en-GB" sz="630" baseline="0" dirty="0" smtClean="0">
                  <a:effectLst/>
                  <a:latin typeface="Arial"/>
                  <a:ea typeface="Arial"/>
                  <a:cs typeface="Times New Roman"/>
                </a:rPr>
                <a:t>Fund</a:t>
              </a:r>
            </a:p>
            <a:p>
              <a:pPr algn="just">
                <a:lnSpc>
                  <a:spcPct val="115000"/>
                </a:lnSpc>
                <a:spcAft>
                  <a:spcPts val="1000"/>
                </a:spcAft>
              </a:pPr>
              <a:endParaRPr lang="fr-FR" sz="900" dirty="0">
                <a:effectLst/>
                <a:latin typeface="Arial"/>
                <a:ea typeface="Arial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6093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943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 hasCustomPrompt="1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Name, </a:t>
            </a:r>
            <a:r>
              <a:rPr lang="en-GB" dirty="0" smtClean="0"/>
              <a:t>person</a:t>
            </a:r>
            <a:endParaRPr lang="en-GB" dirty="0"/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 hasCustomPrompt="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Position</a:t>
            </a:r>
            <a:endParaRPr lang="en-GB" dirty="0"/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 hasCustomPrompt="1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Institution</a:t>
            </a:r>
            <a:endParaRPr lang="en-GB" dirty="0"/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grpSp>
        <p:nvGrpSpPr>
          <p:cNvPr id="22" name="Groupe 21"/>
          <p:cNvGrpSpPr/>
          <p:nvPr userDrawn="1"/>
        </p:nvGrpSpPr>
        <p:grpSpPr>
          <a:xfrm>
            <a:off x="898267" y="560128"/>
            <a:ext cx="3345257" cy="1212688"/>
            <a:chOff x="898267" y="344104"/>
            <a:chExt cx="3345257" cy="1212688"/>
          </a:xfrm>
        </p:grpSpPr>
        <p:pic>
          <p:nvPicPr>
            <p:cNvPr id="23" name="Image 22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267" y="344104"/>
              <a:ext cx="3080732" cy="896775"/>
            </a:xfrm>
            <a:prstGeom prst="rect">
              <a:avLst/>
            </a:prstGeom>
          </p:spPr>
        </p:pic>
        <p:sp>
          <p:nvSpPr>
            <p:cNvPr id="24" name="Zone de texte 3"/>
            <p:cNvSpPr txBox="1"/>
            <p:nvPr userDrawn="1"/>
          </p:nvSpPr>
          <p:spPr>
            <a:xfrm>
              <a:off x="971600" y="1272391"/>
              <a:ext cx="3271924" cy="284401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GB" sz="900" dirty="0">
                  <a:effectLst/>
                  <a:latin typeface="Arial"/>
                  <a:ea typeface="Arial"/>
                  <a:cs typeface="Times New Roman"/>
                </a:rPr>
                <a:t>European Union | European Regional Development Fund</a:t>
              </a:r>
              <a:endParaRPr lang="fr-FR" sz="900" dirty="0">
                <a:effectLst/>
                <a:latin typeface="Arial"/>
                <a:ea typeface="Arial"/>
                <a:cs typeface="Times New Roman"/>
              </a:endParaRPr>
            </a:p>
          </p:txBody>
        </p:sp>
      </p:grp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smtClean="0"/>
              <a:t>Venue</a:t>
            </a:r>
            <a:r>
              <a:rPr lang="en-GB" b="0" dirty="0" smtClean="0">
                <a:solidFill>
                  <a:schemeClr val="bg1">
                    <a:lumMod val="50000"/>
                  </a:schemeClr>
                </a:solidFill>
                <a:sym typeface="Webdings" panose="05030102010509060703" pitchFamily="18" charset="2"/>
              </a:rPr>
              <a:t> </a:t>
            </a:r>
            <a:r>
              <a:rPr lang="fr-FR" dirty="0" smtClean="0"/>
              <a:t> date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1343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!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67544" y="6165304"/>
            <a:ext cx="3775980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www.interregeurope.eu</a:t>
            </a:r>
            <a:endParaRPr lang="en-GB" dirty="0"/>
          </a:p>
        </p:txBody>
      </p:sp>
      <p:grpSp>
        <p:nvGrpSpPr>
          <p:cNvPr id="11" name="Groupe 10"/>
          <p:cNvGrpSpPr/>
          <p:nvPr userDrawn="1"/>
        </p:nvGrpSpPr>
        <p:grpSpPr>
          <a:xfrm>
            <a:off x="898267" y="560128"/>
            <a:ext cx="3345257" cy="1212688"/>
            <a:chOff x="898267" y="344104"/>
            <a:chExt cx="3345257" cy="1212688"/>
          </a:xfrm>
        </p:grpSpPr>
        <p:pic>
          <p:nvPicPr>
            <p:cNvPr id="12" name="Image 1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267" y="344104"/>
              <a:ext cx="3080732" cy="896775"/>
            </a:xfrm>
            <a:prstGeom prst="rect">
              <a:avLst/>
            </a:prstGeom>
          </p:spPr>
        </p:pic>
        <p:sp>
          <p:nvSpPr>
            <p:cNvPr id="13" name="Zone de texte 3"/>
            <p:cNvSpPr txBox="1"/>
            <p:nvPr userDrawn="1"/>
          </p:nvSpPr>
          <p:spPr>
            <a:xfrm>
              <a:off x="971600" y="1272391"/>
              <a:ext cx="3271924" cy="284401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GB" sz="900" dirty="0">
                  <a:effectLst/>
                  <a:latin typeface="Arial"/>
                  <a:ea typeface="Arial"/>
                  <a:cs typeface="Times New Roman"/>
                </a:rPr>
                <a:t>European Union | European Regional Development Fund</a:t>
              </a:r>
              <a:endParaRPr lang="fr-FR" sz="900" dirty="0">
                <a:effectLst/>
                <a:latin typeface="Arial"/>
                <a:ea typeface="Arial"/>
                <a:cs typeface="Times New Roman"/>
              </a:endParaRPr>
            </a:p>
          </p:txBody>
        </p:sp>
      </p:grpSp>
      <p:sp>
        <p:nvSpPr>
          <p:cNvPr id="14" name="Sous-titre 2"/>
          <p:cNvSpPr txBox="1">
            <a:spLocks/>
          </p:cNvSpPr>
          <p:nvPr userDrawn="1"/>
        </p:nvSpPr>
        <p:spPr>
          <a:xfrm>
            <a:off x="5724128" y="6165304"/>
            <a:ext cx="2808312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600" dirty="0" err="1" smtClean="0"/>
              <a:t>Interregeurope</a:t>
            </a:r>
            <a:endParaRPr lang="en-GB" sz="1600" dirty="0"/>
          </a:p>
        </p:txBody>
      </p:sp>
      <p:pic>
        <p:nvPicPr>
          <p:cNvPr id="17" name="Image 16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6165304"/>
            <a:ext cx="1312080" cy="34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49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grpSp>
        <p:nvGrpSpPr>
          <p:cNvPr id="3" name="Groupe 2"/>
          <p:cNvGrpSpPr/>
          <p:nvPr userDrawn="1"/>
        </p:nvGrpSpPr>
        <p:grpSpPr>
          <a:xfrm>
            <a:off x="898267" y="560128"/>
            <a:ext cx="3345257" cy="1212688"/>
            <a:chOff x="898267" y="344104"/>
            <a:chExt cx="3345257" cy="1212688"/>
          </a:xfrm>
        </p:grpSpPr>
        <p:pic>
          <p:nvPicPr>
            <p:cNvPr id="4" name="Image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267" y="344104"/>
              <a:ext cx="3080732" cy="896775"/>
            </a:xfrm>
            <a:prstGeom prst="rect">
              <a:avLst/>
            </a:prstGeom>
          </p:spPr>
        </p:pic>
        <p:sp>
          <p:nvSpPr>
            <p:cNvPr id="5" name="Zone de texte 3"/>
            <p:cNvSpPr txBox="1"/>
            <p:nvPr userDrawn="1"/>
          </p:nvSpPr>
          <p:spPr>
            <a:xfrm>
              <a:off x="971600" y="1272391"/>
              <a:ext cx="3271924" cy="284401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GB" sz="900" dirty="0">
                  <a:effectLst/>
                  <a:latin typeface="Arial"/>
                  <a:ea typeface="Arial"/>
                  <a:cs typeface="Times New Roman"/>
                </a:rPr>
                <a:t>European Union | European Regional Development Fund</a:t>
              </a:r>
              <a:endParaRPr lang="fr-FR" sz="900" dirty="0">
                <a:effectLst/>
                <a:latin typeface="Arial"/>
                <a:ea typeface="Arial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5794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1227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407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92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0350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4" name="ZoneTexte 3"/>
          <p:cNvSpPr txBox="1"/>
          <p:nvPr userDrawn="1"/>
        </p:nvSpPr>
        <p:spPr>
          <a:xfrm>
            <a:off x="539552" y="1340768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 hasCustomPrompt="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err="1" smtClean="0"/>
              <a:t>Legend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8095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87430588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5" name="Image 2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27" y="-314057"/>
            <a:ext cx="3496061" cy="3240360"/>
          </a:xfrm>
          <a:prstGeom prst="rect">
            <a:avLst/>
          </a:prstGeom>
        </p:spPr>
      </p:pic>
      <p:sp>
        <p:nvSpPr>
          <p:cNvPr id="6" name="Zone de texte 2"/>
          <p:cNvSpPr txBox="1"/>
          <p:nvPr userDrawn="1"/>
        </p:nvSpPr>
        <p:spPr>
          <a:xfrm>
            <a:off x="5780081" y="1778347"/>
            <a:ext cx="2002951" cy="47126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1000"/>
              </a:spcAft>
            </a:pPr>
            <a:r>
              <a:rPr lang="en-GB" sz="1200" i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  <a:t>Sharing solutions </a:t>
            </a:r>
            <a:r>
              <a:rPr lang="en-GB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  <a:t/>
            </a:r>
            <a:br>
              <a:rPr lang="en-GB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</a:br>
            <a:r>
              <a:rPr lang="en-GB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  <a:t>for </a:t>
            </a:r>
            <a:r>
              <a:rPr lang="en-GB" sz="1200" i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  <a:t>better regional policies</a:t>
            </a:r>
            <a:endParaRPr lang="fr-FR" sz="1200" i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/>
              <a:ea typeface="Arial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31177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5" r:id="rId2"/>
    <p:sldLayoutId id="2147483694" r:id="rId3"/>
    <p:sldLayoutId id="2147483683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680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34253785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10" name="Image 9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154" y="173697"/>
            <a:ext cx="715334" cy="663015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68000" y="432000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8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788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703" r:id="rId2"/>
    <p:sldLayoutId id="2147483671" r:id="rId3"/>
    <p:sldLayoutId id="2147483670" r:id="rId4"/>
    <p:sldLayoutId id="2147483684" r:id="rId5"/>
    <p:sldLayoutId id="2147483675" r:id="rId6"/>
    <p:sldLayoutId id="2147483676" r:id="rId7"/>
    <p:sldLayoutId id="2147483704" r:id="rId8"/>
    <p:sldLayoutId id="2147483705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Courier New" panose="02070309020205020404" pitchFamily="49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30221447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38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49294327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154" y="173697"/>
            <a:ext cx="715334" cy="66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92487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36558550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658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http://www.interregeurope.eu/in-my-country/" TargetMode="Externa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erregeurope.eu/projects/apply-for-funding/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Jason Martinez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Policy Officer</a:t>
            </a:r>
            <a:r>
              <a:rPr lang="en-GB" b="1" dirty="0" smtClean="0"/>
              <a:t> </a:t>
            </a:r>
            <a:r>
              <a:rPr lang="en-GB" dirty="0" smtClean="0"/>
              <a:t>| Interreg Europe JS</a:t>
            </a:r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j.martinez@interregeurope.eu</a:t>
            </a:r>
            <a:endParaRPr lang="en-GB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On the second call</a:t>
            </a:r>
            <a:endParaRPr lang="fr-FR" dirty="0"/>
          </a:p>
        </p:txBody>
      </p:sp>
      <p:sp>
        <p:nvSpPr>
          <p:cNvPr id="7" name="Espace réservé du texte 4"/>
          <p:cNvSpPr txBox="1">
            <a:spLocks/>
          </p:cNvSpPr>
          <p:nvPr/>
        </p:nvSpPr>
        <p:spPr>
          <a:xfrm>
            <a:off x="1403648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20 April 2016</a:t>
            </a:r>
            <a:r>
              <a:rPr lang="en-GB" dirty="0" smtClean="0">
                <a:sym typeface="Webdings" panose="05030102010509060703" pitchFamily="18" charset="2"/>
              </a:rPr>
              <a:t></a:t>
            </a:r>
            <a:r>
              <a:rPr lang="fr-FR" dirty="0" smtClean="0"/>
              <a:t>Info Day in </a:t>
            </a:r>
            <a:r>
              <a:rPr lang="fr-FR" dirty="0" err="1" smtClean="0"/>
              <a:t>Nicosia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954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51326" y="620688"/>
            <a:ext cx="8118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 smtClean="0"/>
              <a:t>HoCare</a:t>
            </a:r>
            <a:r>
              <a:rPr lang="en-GB" dirty="0" smtClean="0"/>
              <a:t> : Operational </a:t>
            </a:r>
            <a:r>
              <a:rPr lang="en-GB" dirty="0"/>
              <a:t>Program "Competitiveness and Sustainable Development" 2014-2020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451326" y="1700808"/>
            <a:ext cx="81186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400" dirty="0"/>
              <a:t>The general title of the specific Priority Investment of the Structural Funds mentioned above (Priority Investment 2c: “Enhancing ICT applications for </a:t>
            </a:r>
            <a:r>
              <a:rPr lang="en-GB" sz="1400" dirty="0" smtClean="0"/>
              <a:t>e-government, e-learning, e-inclusion, e-culture and e-health”), includes </a:t>
            </a:r>
            <a:r>
              <a:rPr lang="en-GB" sz="1400" dirty="0"/>
              <a:t>measures, each one of them targeting specific target groups (e.g. for some measures as “Final </a:t>
            </a:r>
            <a:r>
              <a:rPr lang="en-GB" sz="1400" dirty="0" smtClean="0"/>
              <a:t>Beneficiaries” are </a:t>
            </a:r>
            <a:r>
              <a:rPr lang="en-GB" sz="1400" dirty="0"/>
              <a:t>named only the Public Services, for some others only the SMEs </a:t>
            </a:r>
            <a:r>
              <a:rPr lang="en-GB" sz="1400" dirty="0" err="1"/>
              <a:t>etc</a:t>
            </a:r>
            <a:r>
              <a:rPr lang="en-GB" sz="1400" dirty="0"/>
              <a:t>). </a:t>
            </a:r>
            <a:r>
              <a:rPr lang="en-GB" sz="1400" dirty="0"/>
              <a:t>Past experiences show that this approach doesn’t fit to the efficient generation of </a:t>
            </a:r>
            <a:r>
              <a:rPr lang="en-GB" sz="1400" dirty="0" smtClean="0"/>
              <a:t>innovative project </a:t>
            </a:r>
            <a:r>
              <a:rPr lang="en-GB" sz="1400" dirty="0"/>
              <a:t>by using whole regional innovation chains.</a:t>
            </a:r>
          </a:p>
          <a:p>
            <a:pPr algn="just"/>
            <a:endParaRPr lang="en-GB" sz="1400" dirty="0" smtClean="0"/>
          </a:p>
          <a:p>
            <a:pPr algn="just"/>
            <a:r>
              <a:rPr lang="en-GB" sz="1400" dirty="0" smtClean="0"/>
              <a:t>Through </a:t>
            </a:r>
            <a:r>
              <a:rPr lang="en-GB" sz="1400" dirty="0"/>
              <a:t>the participation in the </a:t>
            </a:r>
            <a:r>
              <a:rPr lang="en-GB" sz="1400" dirty="0" err="1"/>
              <a:t>HoCare</a:t>
            </a:r>
            <a:r>
              <a:rPr lang="en-GB" sz="1400" dirty="0"/>
              <a:t> and specific projects we will attempt to support </a:t>
            </a:r>
            <a:r>
              <a:rPr lang="en-GB" sz="1400" dirty="0" smtClean="0"/>
              <a:t>the </a:t>
            </a:r>
            <a:r>
              <a:rPr lang="en-GB" sz="1400" dirty="0" err="1" smtClean="0"/>
              <a:t>QuadrupleHelix</a:t>
            </a:r>
            <a:r>
              <a:rPr lang="en-GB" sz="1400" dirty="0"/>
              <a:t> </a:t>
            </a:r>
            <a:r>
              <a:rPr lang="en-GB" sz="1400" dirty="0" smtClean="0"/>
              <a:t>approach</a:t>
            </a:r>
            <a:r>
              <a:rPr lang="en-GB" sz="1400" dirty="0"/>
              <a:t>, proving the need for including in the </a:t>
            </a:r>
            <a:r>
              <a:rPr lang="en-GB" sz="1400" dirty="0" smtClean="0"/>
              <a:t>Final Beneficiaries </a:t>
            </a:r>
            <a:r>
              <a:rPr lang="en-GB" sz="1400" dirty="0"/>
              <a:t>all sectors required in order to achieve the best from the activities applied in the framework of the Structural Fund. We will in cooperation with </a:t>
            </a:r>
            <a:r>
              <a:rPr lang="en-GB" sz="1400" dirty="0" smtClean="0"/>
              <a:t>whole stakeholder </a:t>
            </a:r>
            <a:r>
              <a:rPr lang="en-GB" sz="1400" dirty="0"/>
              <a:t>group achieve the change in the management of the policy instrument or change the </a:t>
            </a:r>
            <a:r>
              <a:rPr lang="en-GB" sz="1400" b="1" dirty="0"/>
              <a:t>strategic focus of the policy instrument</a:t>
            </a:r>
            <a:r>
              <a:rPr lang="en-GB" sz="1400" dirty="0"/>
              <a:t>, required change in </a:t>
            </a:r>
            <a:r>
              <a:rPr lang="en-GB" sz="1400" dirty="0" smtClean="0"/>
              <a:t>the operational </a:t>
            </a:r>
            <a:r>
              <a:rPr lang="en-GB" sz="1400" dirty="0"/>
              <a:t>programme is to extend the “Final Beneficiaries” and bring other identified GP gained by policy learning in </a:t>
            </a:r>
            <a:r>
              <a:rPr lang="en-GB" sz="1400" dirty="0" err="1"/>
              <a:t>HoCare</a:t>
            </a:r>
            <a:r>
              <a:rPr lang="en-GB" sz="1400" dirty="0"/>
              <a:t> to the OP.</a:t>
            </a:r>
          </a:p>
        </p:txBody>
      </p:sp>
    </p:spTree>
    <p:extLst>
      <p:ext uri="{BB962C8B-B14F-4D97-AF65-F5344CB8AC3E}">
        <p14:creationId xmlns:p14="http://schemas.microsoft.com/office/powerpoint/2010/main" val="248763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0364" y="620688"/>
            <a:ext cx="7277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CHRISTA : </a:t>
            </a:r>
            <a:r>
              <a:rPr lang="en-GB" dirty="0" err="1" smtClean="0"/>
              <a:t>Pafos</a:t>
            </a:r>
            <a:r>
              <a:rPr lang="en-GB" dirty="0" smtClean="0"/>
              <a:t> </a:t>
            </a:r>
            <a:r>
              <a:rPr lang="en-GB" dirty="0"/>
              <a:t>Regional Strategic Tourism Development Plan</a:t>
            </a:r>
          </a:p>
        </p:txBody>
      </p:sp>
      <p:sp>
        <p:nvSpPr>
          <p:cNvPr id="2" name="Rectangle 1"/>
          <p:cNvSpPr/>
          <p:nvPr/>
        </p:nvSpPr>
        <p:spPr>
          <a:xfrm>
            <a:off x="467545" y="1484784"/>
            <a:ext cx="78488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400" dirty="0"/>
              <a:t>PRBT is particularly interested in introducing innovative approaches such as digitization of </a:t>
            </a:r>
            <a:r>
              <a:rPr lang="en-GB" sz="1400" dirty="0" smtClean="0"/>
              <a:t>cultural </a:t>
            </a:r>
            <a:r>
              <a:rPr lang="en-GB" sz="1400" dirty="0"/>
              <a:t>and natural heritage assets, leading edge interpretation facilities </a:t>
            </a:r>
            <a:r>
              <a:rPr lang="en-GB" sz="1400" dirty="0" smtClean="0"/>
              <a:t>as well </a:t>
            </a:r>
            <a:r>
              <a:rPr lang="en-GB" sz="1400" dirty="0"/>
              <a:t>as preservation and promotion of the rich intangible heritage of </a:t>
            </a:r>
            <a:r>
              <a:rPr lang="en-GB" sz="1400" dirty="0" err="1"/>
              <a:t>Pafos</a:t>
            </a:r>
            <a:r>
              <a:rPr lang="en-GB" sz="1400" dirty="0"/>
              <a:t> region. </a:t>
            </a:r>
            <a:r>
              <a:rPr lang="en-GB" sz="1400" dirty="0"/>
              <a:t>There is a need for </a:t>
            </a:r>
            <a:r>
              <a:rPr lang="en-GB" sz="1400" b="1" dirty="0"/>
              <a:t>new projects </a:t>
            </a:r>
            <a:r>
              <a:rPr lang="en-GB" sz="1400" dirty="0"/>
              <a:t>connected with the above, as well as </a:t>
            </a:r>
            <a:r>
              <a:rPr lang="en-GB" sz="1400" b="1" dirty="0" smtClean="0"/>
              <a:t>improved governance </a:t>
            </a:r>
            <a:r>
              <a:rPr lang="en-GB" sz="1400" b="1" dirty="0"/>
              <a:t>and structural change</a:t>
            </a:r>
            <a:r>
              <a:rPr lang="en-GB" sz="1400" dirty="0"/>
              <a:t>, in conjunction with national reforms and initiatives in the </a:t>
            </a:r>
            <a:r>
              <a:rPr lang="en-GB" sz="1400" dirty="0" smtClean="0"/>
              <a:t>2014-2020</a:t>
            </a:r>
            <a:r>
              <a:rPr lang="en-GB" sz="1400" dirty="0"/>
              <a:t> </a:t>
            </a:r>
            <a:r>
              <a:rPr lang="en-GB" sz="1400" dirty="0" smtClean="0"/>
              <a:t>Operational </a:t>
            </a:r>
            <a:r>
              <a:rPr lang="en-GB" sz="1400" dirty="0"/>
              <a:t>Programme for Growth and Jobs. </a:t>
            </a:r>
            <a:endParaRPr lang="en-GB" sz="1400" dirty="0" smtClean="0"/>
          </a:p>
          <a:p>
            <a:pPr algn="just"/>
            <a:endParaRPr lang="en-GB" sz="1400" dirty="0"/>
          </a:p>
          <a:p>
            <a:pPr algn="just"/>
            <a:r>
              <a:rPr lang="en-GB" sz="1400" dirty="0" smtClean="0"/>
              <a:t>It </a:t>
            </a:r>
            <a:r>
              <a:rPr lang="en-GB" sz="1400" dirty="0"/>
              <a:t>is </a:t>
            </a:r>
            <a:r>
              <a:rPr lang="en-GB" sz="1400" dirty="0" smtClean="0"/>
              <a:t>envisaged that </a:t>
            </a:r>
            <a:r>
              <a:rPr lang="en-GB" sz="1400" dirty="0"/>
              <a:t>the improvement of the policy instrument will have positive impacts on the national </a:t>
            </a:r>
            <a:r>
              <a:rPr lang="en-GB" sz="1400" dirty="0" smtClean="0"/>
              <a:t>OP. In </a:t>
            </a:r>
            <a:r>
              <a:rPr lang="en-GB" sz="1400" dirty="0"/>
              <a:t>recent years, cultural tourism has developed rapidly worldwide. Attracting Cultural Tourism by traditional and emerging destinations will depend on the </a:t>
            </a:r>
            <a:r>
              <a:rPr lang="en-GB" sz="1400" dirty="0" smtClean="0"/>
              <a:t>overall cultural </a:t>
            </a:r>
            <a:r>
              <a:rPr lang="en-GB" sz="1400" dirty="0"/>
              <a:t>product each destination can be present, but also by the successful promotion of this product in countries regarded as sources of Cultural Tourism. </a:t>
            </a:r>
            <a:r>
              <a:rPr lang="en-GB" sz="1400" dirty="0" smtClean="0"/>
              <a:t>Factors that </a:t>
            </a:r>
            <a:r>
              <a:rPr lang="en-GB" sz="1400" dirty="0"/>
              <a:t>shape a cultural tourist profile is personal interests / motivation as artistic, historical and educational, the various activities such as events (</a:t>
            </a:r>
            <a:r>
              <a:rPr lang="en-GB" sz="1400" dirty="0" err="1"/>
              <a:t>eg</a:t>
            </a:r>
            <a:r>
              <a:rPr lang="en-GB" sz="1400" dirty="0"/>
              <a:t> festivals, fairs </a:t>
            </a:r>
            <a:r>
              <a:rPr lang="en-GB" sz="1400" dirty="0" smtClean="0"/>
              <a:t>and exhibitions</a:t>
            </a:r>
            <a:r>
              <a:rPr lang="en-GB" sz="1400" dirty="0"/>
              <a:t>) and visits to various cultural institutions, including museums, galleries and heritage sites (</a:t>
            </a:r>
            <a:r>
              <a:rPr lang="en-GB" sz="1400" dirty="0" err="1"/>
              <a:t>eg</a:t>
            </a:r>
            <a:r>
              <a:rPr lang="en-GB" sz="1400" dirty="0"/>
              <a:t> areas of special interest, monuments, tradition, food </a:t>
            </a:r>
            <a:r>
              <a:rPr lang="en-GB" sz="1400" dirty="0" smtClean="0"/>
              <a:t>and historical </a:t>
            </a:r>
            <a:r>
              <a:rPr lang="en-GB" sz="1400" dirty="0" err="1"/>
              <a:t>centers</a:t>
            </a:r>
            <a:r>
              <a:rPr lang="en-GB" sz="1400" dirty="0"/>
              <a:t>). </a:t>
            </a:r>
            <a:endParaRPr lang="en-GB" sz="1400" dirty="0" smtClean="0"/>
          </a:p>
          <a:p>
            <a:pPr algn="just"/>
            <a:endParaRPr lang="en-GB" sz="1400" dirty="0"/>
          </a:p>
          <a:p>
            <a:pPr algn="just"/>
            <a:r>
              <a:rPr lang="en-GB" sz="1400" dirty="0" smtClean="0"/>
              <a:t>By </a:t>
            </a:r>
            <a:r>
              <a:rPr lang="en-GB" sz="1400" dirty="0"/>
              <a:t>developing an integrated cultural product, which will showing all the individual cultural potential of </a:t>
            </a:r>
            <a:r>
              <a:rPr lang="en-GB" sz="1400" dirty="0" err="1"/>
              <a:t>Pafos</a:t>
            </a:r>
            <a:r>
              <a:rPr lang="en-GB" sz="1400" dirty="0"/>
              <a:t> will create a clearly enhanced </a:t>
            </a:r>
            <a:r>
              <a:rPr lang="en-GB" sz="1400" dirty="0" smtClean="0"/>
              <a:t>product that </a:t>
            </a:r>
            <a:r>
              <a:rPr lang="en-GB" sz="1400" dirty="0"/>
              <a:t>is capable of attracting Cultural &amp; Heritage Tourism.</a:t>
            </a:r>
          </a:p>
        </p:txBody>
      </p:sp>
    </p:spTree>
    <p:extLst>
      <p:ext uri="{BB962C8B-B14F-4D97-AF65-F5344CB8AC3E}">
        <p14:creationId xmlns:p14="http://schemas.microsoft.com/office/powerpoint/2010/main" val="68275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pPr eaLnBrk="1" hangingPunct="1"/>
            <a:r>
              <a:rPr lang="en-GB" smtClean="0"/>
              <a:t>Supported actions</a:t>
            </a:r>
          </a:p>
        </p:txBody>
      </p:sp>
      <p:sp>
        <p:nvSpPr>
          <p:cNvPr id="35842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/>
          <a:lstStyle/>
          <a:p>
            <a:pPr marL="0" indent="-285750" eaLnBrk="1" hangingPunct="1">
              <a:lnSpc>
                <a:spcPct val="110000"/>
              </a:lnSpc>
              <a:spcBef>
                <a:spcPct val="0"/>
              </a:spcBef>
              <a:buClr>
                <a:schemeClr val="tx1"/>
              </a:buClr>
              <a:buSzPct val="110000"/>
            </a:pPr>
            <a:r>
              <a:rPr lang="en-GB" smtClean="0"/>
              <a:t>Projects</a:t>
            </a:r>
          </a:p>
          <a:p>
            <a:pPr marL="457200" lvl="1" indent="0" eaLnBrk="1" hangingPunct="1">
              <a:lnSpc>
                <a:spcPct val="110000"/>
              </a:lnSpc>
              <a:spcBef>
                <a:spcPct val="0"/>
              </a:spcBef>
              <a:buClr>
                <a:schemeClr val="tx1"/>
              </a:buClr>
              <a:buSzPct val="110000"/>
              <a:buFont typeface="Wingdings" pitchFamily="2" charset="2"/>
              <a:buNone/>
            </a:pPr>
            <a:endParaRPr lang="en-GB" smtClean="0"/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110000"/>
            </a:pPr>
            <a:r>
              <a:rPr lang="pl-PL" smtClean="0"/>
              <a:t> </a:t>
            </a:r>
            <a:r>
              <a:rPr lang="en-GB" smtClean="0"/>
              <a:t>Involving limited number of regions</a:t>
            </a: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110000"/>
            </a:pPr>
            <a:r>
              <a:rPr lang="pl-PL" smtClean="0"/>
              <a:t> </a:t>
            </a:r>
            <a:r>
              <a:rPr lang="en-GB" smtClean="0"/>
              <a:t>2 phases</a:t>
            </a: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110000"/>
            </a:pPr>
            <a:r>
              <a:rPr lang="pl-PL" smtClean="0"/>
              <a:t> </a:t>
            </a:r>
            <a:r>
              <a:rPr lang="en-GB" smtClean="0"/>
              <a:t>Stakeholder groups</a:t>
            </a: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110000"/>
            </a:pPr>
            <a:r>
              <a:rPr lang="pl-PL" smtClean="0"/>
              <a:t> </a:t>
            </a:r>
            <a:r>
              <a:rPr lang="en-GB" smtClean="0"/>
              <a:t>Action Plans</a:t>
            </a:r>
          </a:p>
          <a:p>
            <a:pPr marL="457200" lvl="1" indent="0" eaLnBrk="1" hangingPunct="1">
              <a:lnSpc>
                <a:spcPct val="110000"/>
              </a:lnSpc>
              <a:spcBef>
                <a:spcPct val="0"/>
              </a:spcBef>
              <a:buClr>
                <a:schemeClr val="tx1"/>
              </a:buClr>
              <a:buSzPct val="110000"/>
              <a:buFont typeface="Wingdings" pitchFamily="2" charset="2"/>
              <a:buNone/>
            </a:pPr>
            <a:r>
              <a:rPr lang="en-GB" smtClean="0"/>
              <a:t>		</a:t>
            </a:r>
            <a:endParaRPr lang="en-GB" b="1" smtClean="0">
              <a:solidFill>
                <a:schemeClr val="tx2"/>
              </a:solidFill>
            </a:endParaRPr>
          </a:p>
          <a:p>
            <a:pPr marL="0" indent="-285750" eaLnBrk="1" hangingPunct="1">
              <a:lnSpc>
                <a:spcPct val="110000"/>
              </a:lnSpc>
              <a:spcBef>
                <a:spcPct val="0"/>
              </a:spcBef>
              <a:buClr>
                <a:schemeClr val="tx1"/>
              </a:buClr>
              <a:buSzPct val="110000"/>
            </a:pPr>
            <a:r>
              <a:rPr lang="en-GB" smtClean="0"/>
              <a:t>Policy learning platforms</a:t>
            </a:r>
          </a:p>
          <a:p>
            <a:pPr marL="457200" lvl="1" indent="0" eaLnBrk="1" hangingPunct="1">
              <a:lnSpc>
                <a:spcPct val="110000"/>
              </a:lnSpc>
              <a:spcBef>
                <a:spcPct val="0"/>
              </a:spcBef>
              <a:buClr>
                <a:schemeClr val="tx1"/>
              </a:buClr>
              <a:buSzPct val="110000"/>
              <a:buFont typeface="Wingdings" pitchFamily="2" charset="2"/>
              <a:buNone/>
            </a:pPr>
            <a:endParaRPr lang="en-GB" b="1" smtClean="0">
              <a:solidFill>
                <a:schemeClr val="tx2"/>
              </a:solidFill>
            </a:endParaRP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110000"/>
            </a:pPr>
            <a:r>
              <a:rPr lang="pl-PL" smtClean="0"/>
              <a:t> </a:t>
            </a:r>
            <a:r>
              <a:rPr lang="en-GB" smtClean="0"/>
              <a:t>Open to all</a:t>
            </a:r>
          </a:p>
          <a:p>
            <a:pPr marL="457200" lvl="1" indent="0" eaLnBrk="1" hangingPunct="1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110000"/>
            </a:pPr>
            <a:r>
              <a:rPr lang="pl-PL" smtClean="0"/>
              <a:t> </a:t>
            </a:r>
            <a:r>
              <a:rPr lang="en-GB" smtClean="0"/>
              <a:t>Closely related to projects</a:t>
            </a:r>
          </a:p>
        </p:txBody>
      </p:sp>
      <p:pic>
        <p:nvPicPr>
          <p:cNvPr id="3584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00850" y="1724025"/>
            <a:ext cx="1712913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5275" y="4868863"/>
            <a:ext cx="2024063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13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pPr eaLnBrk="1" hangingPunct="1"/>
            <a:r>
              <a:rPr lang="en-GB" dirty="0" smtClean="0"/>
              <a:t>Projects: who is eligible?</a:t>
            </a:r>
          </a:p>
        </p:txBody>
      </p:sp>
      <p:sp>
        <p:nvSpPr>
          <p:cNvPr id="3686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/>
          <a:lstStyle/>
          <a:p>
            <a:pPr lvl="1" eaLnBrk="1" hangingPunct="1">
              <a:spcBef>
                <a:spcPts val="1200"/>
              </a:spcBef>
            </a:pPr>
            <a:r>
              <a:rPr lang="en-GB" dirty="0" smtClean="0"/>
              <a:t>Public bodies</a:t>
            </a:r>
            <a:r>
              <a:rPr lang="pl-PL" dirty="0" smtClean="0"/>
              <a:t> - </a:t>
            </a:r>
            <a:r>
              <a:rPr lang="en-GB" dirty="0" smtClean="0"/>
              <a:t>main target group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en-GB" dirty="0" smtClean="0"/>
              <a:t>(e.g. local, regional, national authorities)</a:t>
            </a:r>
          </a:p>
          <a:p>
            <a:pPr lvl="1" eaLnBrk="1" hangingPunct="1">
              <a:spcBef>
                <a:spcPts val="1200"/>
              </a:spcBef>
            </a:pPr>
            <a:r>
              <a:rPr lang="en-GB" dirty="0" smtClean="0"/>
              <a:t>Bodies governed by public law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en-GB" dirty="0" smtClean="0"/>
              <a:t>(Directive 2014/24/WE)</a:t>
            </a:r>
          </a:p>
          <a:p>
            <a:pPr lvl="1" eaLnBrk="1" hangingPunct="1">
              <a:spcBef>
                <a:spcPts val="1200"/>
              </a:spcBef>
            </a:pPr>
            <a:r>
              <a:rPr lang="en-GB" dirty="0" smtClean="0"/>
              <a:t>Private non profit bodies</a:t>
            </a:r>
          </a:p>
          <a:p>
            <a:pPr marL="0" indent="0" eaLnBrk="1" hangingPunct="1"/>
            <a:endParaRPr lang="en-GB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9750" y="3860800"/>
          <a:ext cx="8158101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3774"/>
                <a:gridCol w="5024327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Co-financing</a:t>
                      </a:r>
                      <a:r>
                        <a:rPr lang="en-GB" sz="1800" baseline="0" dirty="0" smtClean="0"/>
                        <a:t> rates</a:t>
                      </a:r>
                      <a:endParaRPr lang="en-GB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 smtClean="0"/>
                        <a:t>According to legal status or location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 smtClean="0"/>
                        <a:t>85% ERDF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 smtClean="0"/>
                        <a:t>Public or public equivalent from</a:t>
                      </a:r>
                      <a:r>
                        <a:rPr lang="en-GB" sz="1800" b="0" baseline="0" dirty="0" smtClean="0"/>
                        <a:t> EU</a:t>
                      </a:r>
                      <a:endParaRPr lang="en-GB" sz="1800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 smtClean="0"/>
                        <a:t>75% ERDF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 smtClean="0"/>
                        <a:t>Private</a:t>
                      </a:r>
                      <a:r>
                        <a:rPr lang="en-GB" sz="1800" b="0" baseline="0" dirty="0" smtClean="0"/>
                        <a:t> non-profit from EU</a:t>
                      </a:r>
                      <a:endParaRPr lang="en-GB" sz="1800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 smtClean="0"/>
                        <a:t>50% Norwegian funding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dirty="0" smtClean="0"/>
                        <a:t>Public,</a:t>
                      </a:r>
                      <a:r>
                        <a:rPr lang="en-GB" sz="1800" b="0" baseline="0" dirty="0" smtClean="0"/>
                        <a:t> public equivalent and private non-profit from NO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dirty="0" smtClean="0"/>
                        <a:t>Swiss funding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0" dirty="0" smtClean="0"/>
                        <a:t>Public,</a:t>
                      </a:r>
                      <a:r>
                        <a:rPr lang="en-GB" sz="1800" b="0" baseline="0" dirty="0" smtClean="0"/>
                        <a:t> public equivalent and private non-profit from CH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333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564641" y="3906547"/>
            <a:ext cx="8048351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numCol="2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/>
              <a:t>Online collaborative tool</a:t>
            </a:r>
          </a:p>
          <a:p>
            <a:pPr marL="800100" lvl="1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GB" sz="2000" dirty="0">
                <a:cs typeface="+mn-cs"/>
              </a:rPr>
              <a:t>With relevant functionalities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2400" b="1" dirty="0"/>
          </a:p>
          <a:p>
            <a:pPr marL="358775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dirty="0"/>
              <a:t>Expert team</a:t>
            </a:r>
          </a:p>
          <a:p>
            <a:pPr marL="1158875" lvl="1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en-GB" sz="2000" dirty="0">
                <a:cs typeface="+mn-cs"/>
              </a:rPr>
              <a:t>Content &amp; coordination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2400" dirty="0"/>
          </a:p>
        </p:txBody>
      </p:sp>
      <p:sp>
        <p:nvSpPr>
          <p:cNvPr id="36867" name="Rectangle 4"/>
          <p:cNvSpPr>
            <a:spLocks noChangeArrowheads="1"/>
          </p:cNvSpPr>
          <p:nvPr/>
        </p:nvSpPr>
        <p:spPr bwMode="auto">
          <a:xfrm>
            <a:off x="565150" y="3211513"/>
            <a:ext cx="6518275" cy="5778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marL="514350" indent="-51435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fr-FR" sz="2400" b="1" dirty="0">
                <a:solidFill>
                  <a:schemeClr val="tx2"/>
                </a:solidFill>
                <a:latin typeface="+mn-lt"/>
                <a:cs typeface="+mn-cs"/>
              </a:rPr>
              <a:t>A service provided per priority axis via:</a:t>
            </a:r>
          </a:p>
        </p:txBody>
      </p:sp>
      <p:pic>
        <p:nvPicPr>
          <p:cNvPr id="38915" name="Picture 4" descr="http://www.socialstrand.com/wp-content/uploads/2011/12/collabora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8150" y="5111750"/>
            <a:ext cx="1630363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6" descr="http://t3.gstatic.com/images?q=tbn:ANd9GcTTvsg_RhHf0mWERBuAxUOuqxPvrqKNbPEbzroCAPb08wYYwvok3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0463" y="5106988"/>
            <a:ext cx="1382712" cy="82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5338" y="1468438"/>
            <a:ext cx="1979612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8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" y="1466850"/>
            <a:ext cx="1979613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9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32575" y="1468438"/>
            <a:ext cx="198120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76513" y="1468438"/>
            <a:ext cx="1979612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1" name="Title 1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pPr eaLnBrk="1" hangingPunct="1"/>
            <a:r>
              <a:rPr lang="en-GB" smtClean="0"/>
              <a:t>Platforms: definition</a:t>
            </a:r>
          </a:p>
        </p:txBody>
      </p:sp>
    </p:spTree>
    <p:extLst>
      <p:ext uri="{BB962C8B-B14F-4D97-AF65-F5344CB8AC3E}">
        <p14:creationId xmlns:p14="http://schemas.microsoft.com/office/powerpoint/2010/main" val="28460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5113" y="1341438"/>
            <a:ext cx="8574087" cy="543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pPr eaLnBrk="1" hangingPunct="1"/>
            <a:r>
              <a:rPr lang="en-GB" smtClean="0"/>
              <a:t>Platforms: services provided</a:t>
            </a:r>
          </a:p>
        </p:txBody>
      </p:sp>
    </p:spTree>
    <p:extLst>
      <p:ext uri="{BB962C8B-B14F-4D97-AF65-F5344CB8AC3E}">
        <p14:creationId xmlns:p14="http://schemas.microsoft.com/office/powerpoint/2010/main" val="225334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5" name="Group 3"/>
          <p:cNvGrpSpPr>
            <a:grpSpLocks/>
          </p:cNvGrpSpPr>
          <p:nvPr/>
        </p:nvGrpSpPr>
        <p:grpSpPr bwMode="auto">
          <a:xfrm>
            <a:off x="1609725" y="1268413"/>
            <a:ext cx="5832475" cy="4948237"/>
            <a:chOff x="1547664" y="1292698"/>
            <a:chExt cx="5812126" cy="5332090"/>
          </a:xfrm>
        </p:grpSpPr>
        <p:pic>
          <p:nvPicPr>
            <p:cNvPr id="41987" name="Picture 4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915813" y="2708920"/>
              <a:ext cx="3076705" cy="2880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2708824" y="1292698"/>
              <a:ext cx="3489807" cy="1168372"/>
            </a:xfrm>
            <a:prstGeom prst="ellipse">
              <a:avLst/>
            </a:prstGeom>
            <a:solidFill>
              <a:srgbClr val="4F81BD"/>
            </a:solidFill>
            <a:ln>
              <a:solidFill>
                <a:schemeClr val="accent4">
                  <a:lumMod val="90000"/>
                  <a:lumOff val="10000"/>
                </a:schemeClr>
              </a:solidFill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dirty="0">
                  <a:solidFill>
                    <a:schemeClr val="bg1"/>
                  </a:solidFill>
                  <a:latin typeface="+mn-lt"/>
                  <a:cs typeface="+mn-cs"/>
                </a:rPr>
                <a:t>Policy Learning Platforms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200" dirty="0">
                  <a:solidFill>
                    <a:schemeClr val="bg1"/>
                  </a:solidFill>
                  <a:latin typeface="+mn-lt"/>
                  <a:cs typeface="+mn-cs"/>
                </a:rPr>
                <a:t>Open to all regions</a:t>
              </a:r>
            </a:p>
          </p:txBody>
        </p:sp>
        <p:cxnSp>
          <p:nvCxnSpPr>
            <p:cNvPr id="7" name="Straight Connector 6"/>
            <p:cNvCxnSpPr/>
            <p:nvPr/>
          </p:nvCxnSpPr>
          <p:spPr bwMode="auto">
            <a:xfrm>
              <a:off x="3060019" y="2565420"/>
              <a:ext cx="2788998" cy="0"/>
            </a:xfrm>
            <a:prstGeom prst="line">
              <a:avLst/>
            </a:prstGeom>
            <a:ln w="28575">
              <a:solidFill>
                <a:srgbClr val="4F81BD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990" name="Straight Connector 7"/>
            <p:cNvCxnSpPr>
              <a:cxnSpLocks noChangeShapeType="1"/>
              <a:stCxn id="6" idx="4"/>
            </p:cNvCxnSpPr>
            <p:nvPr/>
          </p:nvCxnSpPr>
          <p:spPr bwMode="auto">
            <a:xfrm>
              <a:off x="4454165" y="2461237"/>
              <a:ext cx="1" cy="108000"/>
            </a:xfrm>
            <a:prstGeom prst="line">
              <a:avLst/>
            </a:prstGeom>
            <a:noFill/>
            <a:ln w="28575" algn="ctr">
              <a:solidFill>
                <a:srgbClr val="4F81BD"/>
              </a:solidFill>
              <a:round/>
              <a:headEnd/>
              <a:tailEnd/>
            </a:ln>
          </p:spPr>
        </p:cxnSp>
        <p:cxnSp>
          <p:nvCxnSpPr>
            <p:cNvPr id="41991" name="Straight Connector 8"/>
            <p:cNvCxnSpPr>
              <a:cxnSpLocks noChangeShapeType="1"/>
            </p:cNvCxnSpPr>
            <p:nvPr/>
          </p:nvCxnSpPr>
          <p:spPr bwMode="auto">
            <a:xfrm>
              <a:off x="3059830" y="2564904"/>
              <a:ext cx="0" cy="144016"/>
            </a:xfrm>
            <a:prstGeom prst="line">
              <a:avLst/>
            </a:prstGeom>
            <a:noFill/>
            <a:ln w="28575" algn="ctr">
              <a:solidFill>
                <a:srgbClr val="4F81BD"/>
              </a:solidFill>
              <a:round/>
              <a:headEnd/>
              <a:tailEnd/>
            </a:ln>
          </p:spPr>
        </p:cxnSp>
        <p:cxnSp>
          <p:nvCxnSpPr>
            <p:cNvPr id="41992" name="Straight Connector 9"/>
            <p:cNvCxnSpPr>
              <a:cxnSpLocks noChangeShapeType="1"/>
            </p:cNvCxnSpPr>
            <p:nvPr/>
          </p:nvCxnSpPr>
          <p:spPr bwMode="auto">
            <a:xfrm>
              <a:off x="5848500" y="2564904"/>
              <a:ext cx="0" cy="144016"/>
            </a:xfrm>
            <a:prstGeom prst="line">
              <a:avLst/>
            </a:prstGeom>
            <a:noFill/>
            <a:ln w="28575" algn="ctr">
              <a:solidFill>
                <a:srgbClr val="4F81BD"/>
              </a:solidFill>
              <a:round/>
              <a:headEnd/>
              <a:tailEnd/>
            </a:ln>
          </p:spPr>
        </p:cxnSp>
        <p:sp>
          <p:nvSpPr>
            <p:cNvPr id="41993" name="Curved Right Arrow 10"/>
            <p:cNvSpPr>
              <a:spLocks noChangeArrowheads="1"/>
            </p:cNvSpPr>
            <p:nvPr/>
          </p:nvSpPr>
          <p:spPr bwMode="auto">
            <a:xfrm>
              <a:off x="1547664" y="1770057"/>
              <a:ext cx="985085" cy="4320480"/>
            </a:xfrm>
            <a:prstGeom prst="curvedRightArrow">
              <a:avLst>
                <a:gd name="adj1" fmla="val 25016"/>
                <a:gd name="adj2" fmla="val 49991"/>
                <a:gd name="adj3" fmla="val 25000"/>
              </a:avLst>
            </a:prstGeom>
            <a:solidFill>
              <a:srgbClr val="4F81BD"/>
            </a:solidFill>
            <a:ln w="9525" algn="ctr">
              <a:solidFill>
                <a:srgbClr val="00316E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 lang="en-GB" sz="2800">
                <a:latin typeface="Times" pitchFamily="18" charset="0"/>
              </a:endParaRPr>
            </a:p>
          </p:txBody>
        </p:sp>
        <p:sp>
          <p:nvSpPr>
            <p:cNvPr id="41994" name="Curved Right Arrow 11"/>
            <p:cNvSpPr>
              <a:spLocks noChangeArrowheads="1"/>
            </p:cNvSpPr>
            <p:nvPr/>
          </p:nvSpPr>
          <p:spPr bwMode="auto">
            <a:xfrm rot="10800000">
              <a:off x="6409903" y="1770057"/>
              <a:ext cx="909791" cy="4320480"/>
            </a:xfrm>
            <a:prstGeom prst="curvedRightArrow">
              <a:avLst>
                <a:gd name="adj1" fmla="val 25020"/>
                <a:gd name="adj2" fmla="val 49995"/>
                <a:gd name="adj3" fmla="val 25000"/>
              </a:avLst>
            </a:prstGeom>
            <a:solidFill>
              <a:srgbClr val="4F81BD"/>
            </a:solidFill>
            <a:ln w="9525" algn="ctr">
              <a:solidFill>
                <a:srgbClr val="00316E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endParaRPr lang="en-GB" sz="2800">
                <a:latin typeface="Times" pitchFamily="18" charset="0"/>
              </a:endParaRPr>
            </a:p>
          </p:txBody>
        </p:sp>
        <p:sp>
          <p:nvSpPr>
            <p:cNvPr id="41995" name="TextBox 12"/>
            <p:cNvSpPr txBox="1">
              <a:spLocks noChangeArrowheads="1"/>
            </p:cNvSpPr>
            <p:nvPr/>
          </p:nvSpPr>
          <p:spPr bwMode="auto">
            <a:xfrm>
              <a:off x="2764776" y="5701458"/>
              <a:ext cx="3384376" cy="923330"/>
            </a:xfrm>
            <a:prstGeom prst="rect">
              <a:avLst/>
            </a:prstGeom>
            <a:solidFill>
              <a:srgbClr val="4F81BD"/>
            </a:solidFill>
            <a:ln w="9525">
              <a:solidFill>
                <a:srgbClr val="00316E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  <a:p>
              <a:pPr algn="ctr"/>
              <a:r>
                <a:rPr lang="en-GB">
                  <a:solidFill>
                    <a:schemeClr val="bg1"/>
                  </a:solidFill>
                </a:rPr>
                <a:t>Interregional cooperation projects</a:t>
              </a:r>
            </a:p>
          </p:txBody>
        </p:sp>
        <p:sp>
          <p:nvSpPr>
            <p:cNvPr id="41996" name="TextBox 13"/>
            <p:cNvSpPr txBox="1">
              <a:spLocks noChangeArrowheads="1"/>
            </p:cNvSpPr>
            <p:nvPr/>
          </p:nvSpPr>
          <p:spPr bwMode="auto">
            <a:xfrm>
              <a:off x="1601185" y="3702139"/>
              <a:ext cx="91242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000">
                  <a:solidFill>
                    <a:srgbClr val="4F81BD"/>
                  </a:solidFill>
                </a:rPr>
                <a:t>Enrich</a:t>
              </a:r>
            </a:p>
          </p:txBody>
        </p:sp>
        <p:sp>
          <p:nvSpPr>
            <p:cNvPr id="41997" name="TextBox 14"/>
            <p:cNvSpPr txBox="1">
              <a:spLocks noChangeArrowheads="1"/>
            </p:cNvSpPr>
            <p:nvPr/>
          </p:nvSpPr>
          <p:spPr bwMode="auto">
            <a:xfrm>
              <a:off x="5992108" y="3697136"/>
              <a:ext cx="136768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2000">
                  <a:solidFill>
                    <a:srgbClr val="4F81BD"/>
                  </a:solidFill>
                </a:rPr>
                <a:t>Contribute</a:t>
              </a:r>
            </a:p>
          </p:txBody>
        </p:sp>
        <p:sp>
          <p:nvSpPr>
            <p:cNvPr id="41998" name="TextBox 15"/>
            <p:cNvSpPr txBox="1">
              <a:spLocks noChangeArrowheads="1"/>
            </p:cNvSpPr>
            <p:nvPr/>
          </p:nvSpPr>
          <p:spPr bwMode="auto">
            <a:xfrm>
              <a:off x="3054708" y="5728923"/>
              <a:ext cx="790601" cy="27699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Project 1</a:t>
              </a:r>
            </a:p>
          </p:txBody>
        </p:sp>
        <p:sp>
          <p:nvSpPr>
            <p:cNvPr id="41999" name="TextBox 16"/>
            <p:cNvSpPr txBox="1">
              <a:spLocks noChangeArrowheads="1"/>
            </p:cNvSpPr>
            <p:nvPr/>
          </p:nvSpPr>
          <p:spPr bwMode="auto">
            <a:xfrm>
              <a:off x="4056483" y="5728923"/>
              <a:ext cx="790601" cy="27699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Project 2</a:t>
              </a:r>
            </a:p>
          </p:txBody>
        </p:sp>
        <p:sp>
          <p:nvSpPr>
            <p:cNvPr id="42000" name="TextBox 17"/>
            <p:cNvSpPr txBox="1">
              <a:spLocks noChangeArrowheads="1"/>
            </p:cNvSpPr>
            <p:nvPr/>
          </p:nvSpPr>
          <p:spPr bwMode="auto">
            <a:xfrm>
              <a:off x="5057899" y="5728923"/>
              <a:ext cx="790601" cy="276999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Project 3</a:t>
              </a:r>
            </a:p>
          </p:txBody>
        </p:sp>
        <p:cxnSp>
          <p:nvCxnSpPr>
            <p:cNvPr id="19" name="Straight Connector 18"/>
            <p:cNvCxnSpPr/>
            <p:nvPr/>
          </p:nvCxnSpPr>
          <p:spPr bwMode="auto">
            <a:xfrm flipV="1">
              <a:off x="3450764" y="5085205"/>
              <a:ext cx="185089" cy="643204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41998" idx="0"/>
            </p:cNvCxnSpPr>
            <p:nvPr/>
          </p:nvCxnSpPr>
          <p:spPr bwMode="auto">
            <a:xfrm flipV="1">
              <a:off x="3450764" y="4436869"/>
              <a:ext cx="1002963" cy="1291539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 flipV="1">
              <a:off x="3450764" y="4941510"/>
              <a:ext cx="1768633" cy="786898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41995" idx="0"/>
            </p:cNvCxnSpPr>
            <p:nvPr/>
          </p:nvCxnSpPr>
          <p:spPr bwMode="auto">
            <a:xfrm flipH="1" flipV="1">
              <a:off x="3844672" y="4221328"/>
              <a:ext cx="612220" cy="147971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41999" idx="0"/>
            </p:cNvCxnSpPr>
            <p:nvPr/>
          </p:nvCxnSpPr>
          <p:spPr bwMode="auto">
            <a:xfrm flipV="1">
              <a:off x="4452145" y="3697869"/>
              <a:ext cx="191418" cy="2030539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stCxn id="41999" idx="0"/>
            </p:cNvCxnSpPr>
            <p:nvPr/>
          </p:nvCxnSpPr>
          <p:spPr bwMode="auto">
            <a:xfrm flipV="1">
              <a:off x="4452145" y="5228899"/>
              <a:ext cx="767252" cy="499509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42000" idx="0"/>
            </p:cNvCxnSpPr>
            <p:nvPr/>
          </p:nvCxnSpPr>
          <p:spPr bwMode="auto">
            <a:xfrm flipH="1" flipV="1">
              <a:off x="4931480" y="3429297"/>
              <a:ext cx="522047" cy="2299111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>
              <a:stCxn id="42000" idx="0"/>
            </p:cNvCxnSpPr>
            <p:nvPr/>
          </p:nvCxnSpPr>
          <p:spPr bwMode="auto">
            <a:xfrm flipH="1" flipV="1">
              <a:off x="3923770" y="4797816"/>
              <a:ext cx="1529757" cy="930593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 flipH="1" flipV="1">
              <a:off x="4847635" y="4221328"/>
              <a:ext cx="605892" cy="1507081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pPr eaLnBrk="1" hangingPunct="1"/>
            <a:r>
              <a:rPr lang="en-GB" smtClean="0"/>
              <a:t>Two interrelated actions</a:t>
            </a:r>
          </a:p>
        </p:txBody>
      </p:sp>
    </p:spTree>
    <p:extLst>
      <p:ext uri="{BB962C8B-B14F-4D97-AF65-F5344CB8AC3E}">
        <p14:creationId xmlns:p14="http://schemas.microsoft.com/office/powerpoint/2010/main" val="176742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Terms</a:t>
            </a:r>
            <a:r>
              <a:rPr lang="fr-FR" dirty="0" smtClean="0"/>
              <a:t> of </a:t>
            </a:r>
            <a:r>
              <a:rPr lang="fr-FR" dirty="0" err="1" smtClean="0"/>
              <a:t>reference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295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78165"/>
            <a:ext cx="8229600" cy="562074"/>
          </a:xfrm>
        </p:spPr>
        <p:txBody>
          <a:bodyPr/>
          <a:lstStyle/>
          <a:p>
            <a:r>
              <a:rPr lang="en-GB" altLang="en-US" dirty="0" smtClean="0">
                <a:latin typeface="Arial" panose="020B0604020202020204" pitchFamily="34" charset="0"/>
              </a:rPr>
              <a:t>Second call </a:t>
            </a:r>
            <a:r>
              <a:rPr lang="en-GB" altLang="en-US" dirty="0">
                <a:latin typeface="Arial" panose="020B0604020202020204" pitchFamily="34" charset="0"/>
              </a:rPr>
              <a:t>for </a:t>
            </a:r>
            <a:r>
              <a:rPr lang="en-GB" altLang="en-US" dirty="0" smtClean="0">
                <a:latin typeface="Arial" panose="020B0604020202020204" pitchFamily="34" charset="0"/>
              </a:rPr>
              <a:t>proposals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414165"/>
            <a:ext cx="8207375" cy="5183187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Timing: </a:t>
            </a:r>
          </a:p>
          <a:p>
            <a:pPr lvl="1"/>
            <a:r>
              <a:rPr lang="en-GB" dirty="0" smtClean="0"/>
              <a:t>Opening</a:t>
            </a:r>
            <a:r>
              <a:rPr lang="en-GB" dirty="0"/>
              <a:t>: </a:t>
            </a:r>
            <a:r>
              <a:rPr lang="en-GB" b="1" dirty="0"/>
              <a:t>5 </a:t>
            </a:r>
            <a:r>
              <a:rPr lang="en-GB" b="1" dirty="0" smtClean="0"/>
              <a:t>April </a:t>
            </a:r>
            <a:r>
              <a:rPr lang="en-GB" i="1" dirty="0" smtClean="0"/>
              <a:t>(</a:t>
            </a:r>
            <a:r>
              <a:rPr lang="en-GB" i="1" dirty="0" err="1" smtClean="0"/>
              <a:t>iOlf</a:t>
            </a:r>
            <a:r>
              <a:rPr lang="en-GB" i="1" dirty="0" smtClean="0"/>
              <a:t> available) </a:t>
            </a:r>
          </a:p>
          <a:p>
            <a:pPr lvl="1"/>
            <a:r>
              <a:rPr lang="en-GB" dirty="0" smtClean="0"/>
              <a:t>Closing: </a:t>
            </a:r>
            <a:r>
              <a:rPr lang="en-GB" b="1" dirty="0" smtClean="0"/>
              <a:t>13 May </a:t>
            </a:r>
            <a:r>
              <a:rPr lang="en-GB" dirty="0" smtClean="0"/>
              <a:t>(Midday CET)</a:t>
            </a:r>
            <a:r>
              <a:rPr lang="en-GB" b="1" dirty="0" smtClean="0"/>
              <a:t/>
            </a:r>
            <a:br>
              <a:rPr lang="en-GB" b="1" dirty="0" smtClean="0"/>
            </a:br>
            <a:endParaRPr lang="en-GB" dirty="0"/>
          </a:p>
          <a:p>
            <a:pPr lvl="1"/>
            <a:r>
              <a:rPr lang="en-GB" i="1" dirty="0" smtClean="0"/>
              <a:t>22 February: assistance to applicants launched</a:t>
            </a:r>
          </a:p>
          <a:p>
            <a:pPr lvl="1"/>
            <a:r>
              <a:rPr lang="en-GB" i="1" dirty="0" smtClean="0"/>
              <a:t>Early 2017 – expected start of projects</a:t>
            </a:r>
          </a:p>
          <a:p>
            <a:endParaRPr lang="en-GB" dirty="0"/>
          </a:p>
          <a:p>
            <a:r>
              <a:rPr lang="en-GB" dirty="0"/>
              <a:t>No thematic restrictions: </a:t>
            </a:r>
            <a:endParaRPr lang="en-GB" dirty="0" smtClean="0"/>
          </a:p>
          <a:p>
            <a:pPr lvl="1"/>
            <a:r>
              <a:rPr lang="en-GB" dirty="0" smtClean="0"/>
              <a:t>Call </a:t>
            </a:r>
            <a:r>
              <a:rPr lang="en-GB" dirty="0"/>
              <a:t>open to all </a:t>
            </a:r>
            <a:r>
              <a:rPr lang="en-GB" dirty="0" smtClean="0"/>
              <a:t>investment priorities</a:t>
            </a:r>
          </a:p>
          <a:p>
            <a:pPr lvl="1"/>
            <a:r>
              <a:rPr lang="en-GB" dirty="0" smtClean="0"/>
              <a:t>Projects under priority axes 3 and 4 welcome</a:t>
            </a:r>
            <a:endParaRPr lang="en-GB" dirty="0"/>
          </a:p>
          <a:p>
            <a:endParaRPr lang="en-GB" dirty="0"/>
          </a:p>
          <a:p>
            <a:r>
              <a:rPr lang="en-GB" dirty="0" smtClean="0"/>
              <a:t>Procedure</a:t>
            </a:r>
            <a:r>
              <a:rPr lang="en-GB" dirty="0"/>
              <a:t>: </a:t>
            </a:r>
            <a:endParaRPr lang="en-GB" dirty="0" smtClean="0"/>
          </a:p>
          <a:p>
            <a:pPr lvl="1"/>
            <a:r>
              <a:rPr lang="en-GB" dirty="0" smtClean="0"/>
              <a:t>on-line system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50507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SUPPORT TOOLS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66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19672" y="2348880"/>
            <a:ext cx="5626968" cy="2061000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Key features of Interreg Europe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Terms of reference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Support tools</a:t>
            </a:r>
          </a:p>
        </p:txBody>
      </p:sp>
    </p:spTree>
    <p:extLst>
      <p:ext uri="{BB962C8B-B14F-4D97-AF65-F5344CB8AC3E}">
        <p14:creationId xmlns:p14="http://schemas.microsoft.com/office/powerpoint/2010/main" val="4191978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Interreg</a:t>
            </a:r>
            <a:r>
              <a:rPr lang="en-GB" dirty="0" smtClean="0"/>
              <a:t> Europe community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1"/>
          <a:stretch/>
        </p:blipFill>
        <p:spPr>
          <a:xfrm>
            <a:off x="467544" y="1349479"/>
            <a:ext cx="8219256" cy="520170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700808"/>
            <a:ext cx="5905421" cy="4292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23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Partner search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36" y="1556792"/>
            <a:ext cx="8133928" cy="516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44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Project idea database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38" y="1268760"/>
            <a:ext cx="8707923" cy="5298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28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Check approved projects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514" y="1124744"/>
            <a:ext cx="6540971" cy="556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31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Publish your idea</a:t>
            </a:r>
          </a:p>
          <a:p>
            <a:pPr lvl="1">
              <a:lnSpc>
                <a:spcPct val="150000"/>
              </a:lnSpc>
            </a:pPr>
            <a:r>
              <a:rPr lang="en-GB" dirty="0" smtClean="0"/>
              <a:t>Log into My </a:t>
            </a:r>
            <a:r>
              <a:rPr lang="en-GB" dirty="0" err="1" smtClean="0"/>
              <a:t>Interreg</a:t>
            </a:r>
            <a:r>
              <a:rPr lang="en-GB" dirty="0" smtClean="0"/>
              <a:t> Europe</a:t>
            </a:r>
          </a:p>
          <a:p>
            <a:pPr lvl="1"/>
            <a:r>
              <a:rPr lang="en-GB" dirty="0" smtClean="0"/>
              <a:t>Submit your project idea</a:t>
            </a:r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56898" y="1502547"/>
            <a:ext cx="3456384" cy="71178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4"/>
          <a:stretch/>
        </p:blipFill>
        <p:spPr>
          <a:xfrm>
            <a:off x="996923" y="2954005"/>
            <a:ext cx="3852000" cy="316816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151" y="6158570"/>
            <a:ext cx="3816000" cy="4359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9722" y="2420887"/>
            <a:ext cx="3880750" cy="40072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9722" y="2852936"/>
            <a:ext cx="3880750" cy="47663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5090" y="3356991"/>
            <a:ext cx="3977390" cy="49609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4951090" y="3861048"/>
            <a:ext cx="3941390" cy="59923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2041" y="4509120"/>
            <a:ext cx="3960439" cy="36553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090" y="4925649"/>
            <a:ext cx="4140000" cy="156502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6395586"/>
            <a:ext cx="1762125" cy="409575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en-GB" dirty="0" smtClean="0"/>
              <a:t>Submit a project idea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001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Assess the idea yourself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124744"/>
            <a:ext cx="7974285" cy="559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65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Send it for feedback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indent="-285750"/>
            <a:endParaRPr lang="en-GB" dirty="0" smtClean="0"/>
          </a:p>
          <a:p>
            <a:pPr indent="-285750"/>
            <a:endParaRPr lang="en-GB" dirty="0"/>
          </a:p>
          <a:p>
            <a:pPr indent="-285750"/>
            <a:endParaRPr lang="en-GB" dirty="0" smtClean="0"/>
          </a:p>
          <a:p>
            <a:pPr indent="-285750"/>
            <a:endParaRPr lang="en-GB" dirty="0" smtClean="0"/>
          </a:p>
          <a:p>
            <a:pPr indent="-285750"/>
            <a:r>
              <a:rPr lang="en-GB" dirty="0" smtClean="0"/>
              <a:t>If green, submit your idea </a:t>
            </a:r>
            <a:r>
              <a:rPr lang="en-GB" dirty="0"/>
              <a:t>for our </a:t>
            </a:r>
            <a:r>
              <a:rPr lang="en-GB" dirty="0" smtClean="0"/>
              <a:t>feedback</a:t>
            </a:r>
          </a:p>
          <a:p>
            <a:pPr marL="1714500" lvl="3" indent="-342900">
              <a:buFont typeface="Wingdings" panose="05000000000000000000" pitchFamily="2" charset="2"/>
              <a:buChar char="§"/>
            </a:pPr>
            <a:r>
              <a:rPr lang="en-GB" dirty="0"/>
              <a:t>Written</a:t>
            </a:r>
          </a:p>
          <a:p>
            <a:pPr marL="1714500" lvl="3" indent="-342900">
              <a:buFont typeface="Wingdings" panose="05000000000000000000" pitchFamily="2" charset="2"/>
              <a:buChar char="§"/>
            </a:pPr>
            <a:r>
              <a:rPr lang="en-GB" dirty="0"/>
              <a:t>Oral (phone/ Skype)</a:t>
            </a:r>
          </a:p>
          <a:p>
            <a:pPr marL="1714500" lvl="3" indent="-342900">
              <a:buFont typeface="Wingdings" panose="05000000000000000000" pitchFamily="2" charset="2"/>
              <a:buChar char="§"/>
            </a:pPr>
            <a:r>
              <a:rPr lang="en-GB" dirty="0"/>
              <a:t>Face-to-face at national event </a:t>
            </a:r>
          </a:p>
          <a:p>
            <a:pPr lvl="4"/>
            <a:r>
              <a:rPr lang="en-GB" sz="1800" dirty="0" smtClean="0"/>
              <a:t>check </a:t>
            </a:r>
            <a:r>
              <a:rPr lang="en-GB" sz="1800" dirty="0"/>
              <a:t>for events at: </a:t>
            </a:r>
            <a:r>
              <a:rPr lang="en-GB" sz="1800" dirty="0" smtClean="0">
                <a:hlinkClick r:id="rId2"/>
              </a:rPr>
              <a:t>www.interregeurope.eu/in-my-country/</a:t>
            </a:r>
            <a:endParaRPr lang="en-GB" sz="2200" dirty="0"/>
          </a:p>
          <a:p>
            <a:pPr indent="-285750"/>
            <a:r>
              <a:rPr lang="en-GB" sz="2200" b="1" dirty="0" smtClean="0"/>
              <a:t>Note!</a:t>
            </a:r>
            <a:r>
              <a:rPr lang="en-GB" sz="2200" dirty="0" smtClean="0"/>
              <a:t> Conditions apply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GB" sz="2200" dirty="0" smtClean="0"/>
              <a:t>No feedback during first call</a:t>
            </a: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GB" sz="2200" dirty="0" smtClean="0"/>
              <a:t>No full assessment on project proposal done</a:t>
            </a:r>
            <a:endParaRPr lang="en-GB" sz="2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412" y="1124744"/>
            <a:ext cx="68389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00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Weekly Q&amp;A sessions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Regular live talk with potential applicants</a:t>
            </a:r>
          </a:p>
          <a:p>
            <a:pPr lvl="1">
              <a:lnSpc>
                <a:spcPct val="150000"/>
              </a:lnSpc>
            </a:pPr>
            <a:r>
              <a:rPr lang="en-GB" dirty="0" smtClean="0"/>
              <a:t>Starting </a:t>
            </a:r>
            <a:r>
              <a:rPr lang="en-GB" dirty="0"/>
              <a:t>Friday 4 </a:t>
            </a:r>
            <a:r>
              <a:rPr lang="en-GB" dirty="0" smtClean="0"/>
              <a:t>March</a:t>
            </a:r>
          </a:p>
          <a:p>
            <a:pPr lvl="1">
              <a:lnSpc>
                <a:spcPct val="150000"/>
              </a:lnSpc>
            </a:pPr>
            <a:r>
              <a:rPr lang="en-GB" dirty="0" smtClean="0"/>
              <a:t>Always </a:t>
            </a:r>
            <a:r>
              <a:rPr lang="en-GB" dirty="0"/>
              <a:t>from </a:t>
            </a:r>
            <a:r>
              <a:rPr lang="en-GB" dirty="0" smtClean="0"/>
              <a:t>10-11am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4</a:t>
            </a:r>
            <a:r>
              <a:rPr lang="en-GB" dirty="0"/>
              <a:t>, 11, 18 </a:t>
            </a:r>
            <a:r>
              <a:rPr lang="en-GB" dirty="0" smtClean="0"/>
              <a:t>March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1</a:t>
            </a:r>
            <a:r>
              <a:rPr lang="en-GB" dirty="0"/>
              <a:t>, 8, 22, 29 </a:t>
            </a:r>
            <a:r>
              <a:rPr lang="en-GB" dirty="0" smtClean="0"/>
              <a:t>April</a:t>
            </a: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6 May</a:t>
            </a:r>
          </a:p>
          <a:p>
            <a:pPr lvl="1" indent="0">
              <a:lnSpc>
                <a:spcPct val="110000"/>
              </a:lnSpc>
              <a:buNone/>
            </a:pPr>
            <a:r>
              <a:rPr lang="en-GB" dirty="0" smtClean="0"/>
              <a:t>Questions gathered via registration &amp; on the spot</a:t>
            </a:r>
          </a:p>
          <a:p>
            <a:pPr lvl="1" indent="0">
              <a:lnSpc>
                <a:spcPct val="110000"/>
              </a:lnSpc>
              <a:buNone/>
            </a:pPr>
            <a:r>
              <a:rPr lang="en-GB" dirty="0" smtClean="0"/>
              <a:t>Answered </a:t>
            </a:r>
            <a:r>
              <a:rPr lang="en-GB" dirty="0"/>
              <a:t>during a live webinar on </a:t>
            </a:r>
            <a:r>
              <a:rPr lang="en-GB" dirty="0" smtClean="0"/>
              <a:t>Fridays</a:t>
            </a:r>
          </a:p>
          <a:p>
            <a:pPr lvl="1" indent="0">
              <a:lnSpc>
                <a:spcPct val="110000"/>
              </a:lnSpc>
              <a:buNone/>
            </a:pPr>
            <a:endParaRPr lang="en-GB" sz="1400" dirty="0" smtClean="0"/>
          </a:p>
        </p:txBody>
      </p:sp>
    </p:spTree>
    <p:extLst>
      <p:ext uri="{BB962C8B-B14F-4D97-AF65-F5344CB8AC3E}">
        <p14:creationId xmlns:p14="http://schemas.microsoft.com/office/powerpoint/2010/main" val="23434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Application pack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282" y="1878313"/>
            <a:ext cx="2929654" cy="41334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368001"/>
            <a:ext cx="8207375" cy="908872"/>
          </a:xfrm>
        </p:spPr>
        <p:txBody>
          <a:bodyPr/>
          <a:lstStyle/>
          <a:p>
            <a:pPr marL="457200" lvl="1" indent="0">
              <a:buNone/>
            </a:pPr>
            <a:r>
              <a:rPr lang="en-GB" dirty="0">
                <a:hlinkClick r:id="rId3"/>
              </a:rPr>
              <a:t>http://www.interregeurope.eu/projects/apply-for-funding</a:t>
            </a:r>
            <a:r>
              <a:rPr lang="en-GB" dirty="0" smtClean="0">
                <a:hlinkClick r:id="rId3"/>
              </a:rPr>
              <a:t>/</a:t>
            </a:r>
            <a:r>
              <a:rPr lang="en-GB" dirty="0" smtClean="0"/>
              <a:t> 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99" y="2060848"/>
            <a:ext cx="4316537" cy="35043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335" y="3630496"/>
            <a:ext cx="3322801" cy="31449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635789"/>
            <a:ext cx="2944000" cy="4140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077568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! </a:t>
            </a:r>
            <a:endParaRPr lang="fr-FR" dirty="0"/>
          </a:p>
        </p:txBody>
      </p:sp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Questions </a:t>
            </a:r>
            <a:r>
              <a:rPr lang="fr-FR" dirty="0" err="1" smtClean="0"/>
              <a:t>welcome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4872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KEY PROGRAMME FEATURES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6791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pPr eaLnBrk="1" hangingPunct="1"/>
            <a:r>
              <a:rPr lang="en-GB" smtClean="0"/>
              <a:t>Interreg Europe rationale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defRPr/>
            </a:pPr>
            <a:r>
              <a:rPr lang="en-GB" dirty="0"/>
              <a:t>Objective set in the ETC Regulation </a:t>
            </a:r>
            <a:r>
              <a:rPr lang="en-GB" dirty="0" smtClean="0"/>
              <a:t>- </a:t>
            </a:r>
            <a:r>
              <a:rPr lang="en-GB" dirty="0"/>
              <a:t>Article 2(3)(a) for interregional cooperation:</a:t>
            </a:r>
            <a:br>
              <a:rPr lang="en-GB" dirty="0"/>
            </a:br>
            <a:endParaRPr lang="en-US" i="1" kern="0" dirty="0"/>
          </a:p>
          <a:p>
            <a:pPr marL="342900" lvl="1" indent="-342900" eaLnBrk="1" fontAlgn="auto" hangingPunct="1">
              <a:lnSpc>
                <a:spcPts val="3300"/>
              </a:lnSpc>
              <a:spcAft>
                <a:spcPts val="0"/>
              </a:spcAft>
              <a:defRPr/>
            </a:pPr>
            <a:r>
              <a:rPr lang="en-US" kern="0" dirty="0" smtClean="0"/>
              <a:t>“to </a:t>
            </a:r>
            <a:r>
              <a:rPr lang="en-US" kern="0" dirty="0"/>
              <a:t>reinforce the effectiveness of </a:t>
            </a:r>
            <a:r>
              <a:rPr lang="en-US" b="1" kern="0" dirty="0"/>
              <a:t>cohesion </a:t>
            </a:r>
            <a:r>
              <a:rPr lang="en-US" b="1" kern="0" dirty="0" smtClean="0"/>
              <a:t>policy</a:t>
            </a:r>
            <a:r>
              <a:rPr lang="en-US" kern="0" dirty="0" smtClean="0"/>
              <a:t>” </a:t>
            </a:r>
            <a:r>
              <a:rPr lang="en-US" kern="0" dirty="0"/>
              <a:t/>
            </a:r>
            <a:br>
              <a:rPr lang="en-US" kern="0" dirty="0"/>
            </a:br>
            <a:endParaRPr lang="en-US" kern="0" dirty="0" smtClean="0"/>
          </a:p>
          <a:p>
            <a:pPr marL="342900" lvl="1" indent="-342900" eaLnBrk="1" fontAlgn="auto" hangingPunct="1">
              <a:lnSpc>
                <a:spcPts val="3300"/>
              </a:lnSpc>
              <a:spcAft>
                <a:spcPts val="0"/>
              </a:spcAft>
              <a:defRPr/>
            </a:pPr>
            <a:r>
              <a:rPr lang="en-US" kern="0" dirty="0" smtClean="0"/>
              <a:t>“identification </a:t>
            </a:r>
            <a:r>
              <a:rPr lang="en-US" kern="0" dirty="0"/>
              <a:t>and dissemination of good practices with a view to their transfer principally to operational programmes under the </a:t>
            </a:r>
            <a:r>
              <a:rPr lang="en-US" b="1" kern="0" dirty="0"/>
              <a:t>Investment for growth and jobs </a:t>
            </a:r>
            <a:r>
              <a:rPr lang="en-US" kern="0" dirty="0"/>
              <a:t>goal but also, where </a:t>
            </a:r>
            <a:r>
              <a:rPr lang="en-US" kern="0" dirty="0" smtClean="0"/>
              <a:t>relevant, </a:t>
            </a:r>
            <a:r>
              <a:rPr lang="en-US" kern="0" dirty="0"/>
              <a:t>to cooperation </a:t>
            </a:r>
            <a:r>
              <a:rPr lang="en-US" kern="0" dirty="0" smtClean="0"/>
              <a:t>programmes”</a:t>
            </a:r>
            <a:endParaRPr lang="en-GB" dirty="0"/>
          </a:p>
          <a:p>
            <a:pPr marL="0" indent="0" eaLnBrk="1" fontAlgn="auto" hangingPunct="1">
              <a:spcAft>
                <a:spcPts val="0"/>
              </a:spcAft>
              <a:defRPr/>
            </a:pPr>
            <a:endParaRPr lang="en-GB" dirty="0"/>
          </a:p>
        </p:txBody>
      </p:sp>
      <p:pic>
        <p:nvPicPr>
          <p:cNvPr id="3072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1675" y="6021388"/>
            <a:ext cx="29051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3083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pPr eaLnBrk="1" hangingPunct="1"/>
            <a:r>
              <a:rPr lang="en-GB" smtClean="0"/>
              <a:t>Interreg Europe rationale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 rtlCol="0">
            <a:normAutofit/>
          </a:bodyPr>
          <a:lstStyle/>
          <a:p>
            <a:pPr marL="0" indent="0"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en-GB" kern="0" dirty="0">
                <a:solidFill>
                  <a:prstClr val="black"/>
                </a:solidFill>
              </a:rPr>
              <a:t>Exchange of experience </a:t>
            </a:r>
            <a:r>
              <a:rPr lang="en-GB" b="0" kern="0" dirty="0">
                <a:solidFill>
                  <a:prstClr val="black"/>
                </a:solidFill>
              </a:rPr>
              <a:t>to improve performance of policies for regional development, in particular </a:t>
            </a:r>
            <a:r>
              <a:rPr lang="en-GB" kern="0" dirty="0">
                <a:solidFill>
                  <a:prstClr val="black"/>
                </a:solidFill>
              </a:rPr>
              <a:t>Structural Funds </a:t>
            </a:r>
            <a:r>
              <a:rPr lang="en-GB" b="0" kern="0" dirty="0">
                <a:solidFill>
                  <a:prstClr val="black"/>
                </a:solidFill>
              </a:rPr>
              <a:t>(SF) programmes</a:t>
            </a:r>
          </a:p>
          <a:p>
            <a:pPr marL="0" indent="0" eaLnBrk="1" fontAlgn="auto" hangingPunct="1"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4" name="Rounded Rectangle 77"/>
          <p:cNvSpPr>
            <a:spLocks noChangeArrowheads="1"/>
          </p:cNvSpPr>
          <p:nvPr/>
        </p:nvSpPr>
        <p:spPr bwMode="auto">
          <a:xfrm>
            <a:off x="6156325" y="5594350"/>
            <a:ext cx="2159000" cy="900113"/>
          </a:xfrm>
          <a:prstGeom prst="rect">
            <a:avLst/>
          </a:prstGeom>
          <a:solidFill>
            <a:srgbClr val="FFDC00"/>
          </a:solidFill>
          <a:ln w="19050" algn="ctr">
            <a:solidFill>
              <a:srgbClr val="00316E"/>
            </a:solidFill>
            <a:round/>
            <a:headEnd/>
            <a:tailEnd/>
          </a:ln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GB" kern="0">
              <a:solidFill>
                <a:srgbClr val="00316E"/>
              </a:solidFill>
            </a:endParaRPr>
          </a:p>
        </p:txBody>
      </p:sp>
      <p:sp>
        <p:nvSpPr>
          <p:cNvPr id="5" name="Rectangle 59"/>
          <p:cNvSpPr>
            <a:spLocks noChangeArrowheads="1"/>
          </p:cNvSpPr>
          <p:nvPr/>
        </p:nvSpPr>
        <p:spPr bwMode="auto">
          <a:xfrm>
            <a:off x="2808288" y="2514600"/>
            <a:ext cx="3557587" cy="522288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5563" indent="-309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52763" indent="-309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09963" indent="-309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67163" indent="-309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fr-FR" sz="2800" b="1" kern="0" dirty="0">
                <a:solidFill>
                  <a:srgbClr val="0070C0"/>
                </a:solidFill>
              </a:rPr>
              <a:t>EU Cohesion policy</a:t>
            </a:r>
          </a:p>
        </p:txBody>
      </p:sp>
      <p:sp>
        <p:nvSpPr>
          <p:cNvPr id="6" name="Rectangle 60"/>
          <p:cNvSpPr>
            <a:spLocks noChangeArrowheads="1"/>
          </p:cNvSpPr>
          <p:nvPr/>
        </p:nvSpPr>
        <p:spPr bwMode="auto">
          <a:xfrm>
            <a:off x="5827713" y="3189288"/>
            <a:ext cx="2947987" cy="10461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5563" indent="-309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52763" indent="-309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09963" indent="-309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67163" indent="-309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fr-FR" sz="2000" b="1" kern="0" dirty="0">
                <a:solidFill>
                  <a:srgbClr val="002060"/>
                </a:solidFill>
              </a:rPr>
              <a:t>Goal 1: </a:t>
            </a:r>
            <a:r>
              <a:rPr lang="en-GB" altLang="fr-FR" sz="2400" b="1" kern="0" dirty="0">
                <a:solidFill>
                  <a:srgbClr val="00316E"/>
                </a:solidFill>
                <a:latin typeface="Times" panose="02020603050405020304" pitchFamily="18" charset="0"/>
              </a:rPr>
              <a:t/>
            </a:r>
            <a:br>
              <a:rPr lang="en-GB" altLang="fr-FR" sz="2400" b="1" kern="0" dirty="0">
                <a:solidFill>
                  <a:srgbClr val="00316E"/>
                </a:solidFill>
                <a:latin typeface="Times" panose="02020603050405020304" pitchFamily="18" charset="0"/>
              </a:rPr>
            </a:br>
            <a:r>
              <a:rPr lang="en-GB" altLang="fr-FR" sz="1400" b="1" kern="0" dirty="0">
                <a:solidFill>
                  <a:srgbClr val="00316E"/>
                </a:solidFill>
              </a:rPr>
              <a:t>Investment for growth &amp; jobs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fr-FR" sz="2800" b="1" kern="0" dirty="0">
                <a:solidFill>
                  <a:srgbClr val="00316E"/>
                </a:solidFill>
              </a:rPr>
              <a:t>E</a:t>
            </a:r>
            <a:r>
              <a:rPr lang="en-GB" altLang="fr-FR" sz="2800" b="1" kern="0" dirty="0">
                <a:solidFill>
                  <a:srgbClr val="002060"/>
                </a:solidFill>
              </a:rPr>
              <a:t>U</a:t>
            </a:r>
            <a:r>
              <a:rPr lang="en-GB" altLang="fr-FR" sz="2800" b="1" kern="0" dirty="0">
                <a:solidFill>
                  <a:srgbClr val="00316E"/>
                </a:solidFill>
              </a:rPr>
              <a:t>R 340 billion </a:t>
            </a:r>
          </a:p>
        </p:txBody>
      </p:sp>
      <p:sp>
        <p:nvSpPr>
          <p:cNvPr id="7" name="Rectangle 61"/>
          <p:cNvSpPr>
            <a:spLocks noChangeArrowheads="1"/>
          </p:cNvSpPr>
          <p:nvPr/>
        </p:nvSpPr>
        <p:spPr bwMode="auto">
          <a:xfrm>
            <a:off x="5697538" y="4413250"/>
            <a:ext cx="3171825" cy="10461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95563" indent="-309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052763" indent="-309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509963" indent="-309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967163" indent="-30956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fr-FR" sz="2000" b="1" kern="0">
                <a:solidFill>
                  <a:srgbClr val="00B050"/>
                </a:solidFill>
              </a:rPr>
              <a:t>Goal 2: </a:t>
            </a:r>
            <a:r>
              <a:rPr lang="en-GB" altLang="fr-FR" sz="2800" b="1" kern="0">
                <a:solidFill>
                  <a:srgbClr val="00316E"/>
                </a:solidFill>
                <a:latin typeface="Times" panose="02020603050405020304" pitchFamily="18" charset="0"/>
              </a:rPr>
              <a:t/>
            </a:r>
            <a:br>
              <a:rPr lang="en-GB" altLang="fr-FR" sz="2800" b="1" kern="0">
                <a:solidFill>
                  <a:srgbClr val="00316E"/>
                </a:solidFill>
                <a:latin typeface="Times" panose="02020603050405020304" pitchFamily="18" charset="0"/>
              </a:rPr>
            </a:br>
            <a:r>
              <a:rPr lang="en-GB" altLang="fr-FR" sz="1400" b="1" kern="0">
                <a:solidFill>
                  <a:srgbClr val="00B050"/>
                </a:solidFill>
              </a:rPr>
              <a:t>European Territorial Cooperation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fr-FR" sz="2800" b="1" kern="0">
                <a:solidFill>
                  <a:srgbClr val="00B050"/>
                </a:solidFill>
              </a:rPr>
              <a:t>EUR 10.2 billion</a:t>
            </a:r>
          </a:p>
        </p:txBody>
      </p:sp>
      <p:cxnSp>
        <p:nvCxnSpPr>
          <p:cNvPr id="31751" name="Curved Connector 64"/>
          <p:cNvCxnSpPr>
            <a:cxnSpLocks noChangeShapeType="1"/>
          </p:cNvCxnSpPr>
          <p:nvPr/>
        </p:nvCxnSpPr>
        <p:spPr bwMode="auto">
          <a:xfrm>
            <a:off x="4114800" y="4438650"/>
            <a:ext cx="2182813" cy="1539875"/>
          </a:xfrm>
          <a:prstGeom prst="curvedConnector3">
            <a:avLst>
              <a:gd name="adj1" fmla="val 50000"/>
            </a:avLst>
          </a:prstGeom>
          <a:noFill/>
          <a:ln w="9525">
            <a:noFill/>
            <a:round/>
            <a:headEnd/>
            <a:tailEnd/>
          </a:ln>
        </p:spPr>
      </p:cxnSp>
      <p:grpSp>
        <p:nvGrpSpPr>
          <p:cNvPr id="31752" name="Group 51"/>
          <p:cNvGrpSpPr>
            <a:grpSpLocks/>
          </p:cNvGrpSpPr>
          <p:nvPr/>
        </p:nvGrpSpPr>
        <p:grpSpPr bwMode="auto">
          <a:xfrm>
            <a:off x="468313" y="3344863"/>
            <a:ext cx="5091112" cy="2189162"/>
            <a:chOff x="422825" y="2969449"/>
            <a:chExt cx="5090906" cy="2190568"/>
          </a:xfrm>
        </p:grpSpPr>
        <p:sp>
          <p:nvSpPr>
            <p:cNvPr id="10" name="Rounded Rectangle 53"/>
            <p:cNvSpPr>
              <a:spLocks noChangeArrowheads="1"/>
            </p:cNvSpPr>
            <p:nvPr/>
          </p:nvSpPr>
          <p:spPr bwMode="auto">
            <a:xfrm>
              <a:off x="4569207" y="4753356"/>
              <a:ext cx="395271" cy="395542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B050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11" name="Rounded Rectangle 56"/>
            <p:cNvSpPr>
              <a:spLocks noChangeArrowheads="1"/>
            </p:cNvSpPr>
            <p:nvPr/>
          </p:nvSpPr>
          <p:spPr bwMode="auto">
            <a:xfrm>
              <a:off x="1008588" y="2972626"/>
              <a:ext cx="395272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12" name="Rounded Rectangle 57"/>
            <p:cNvSpPr>
              <a:spLocks noChangeArrowheads="1"/>
            </p:cNvSpPr>
            <p:nvPr/>
          </p:nvSpPr>
          <p:spPr bwMode="auto">
            <a:xfrm>
              <a:off x="1589590" y="2975803"/>
              <a:ext cx="395272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13" name="Rounded Rectangle 58"/>
            <p:cNvSpPr>
              <a:spLocks noChangeArrowheads="1"/>
            </p:cNvSpPr>
            <p:nvPr/>
          </p:nvSpPr>
          <p:spPr bwMode="auto">
            <a:xfrm>
              <a:off x="2181704" y="2969449"/>
              <a:ext cx="396859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14" name="Rounded Rectangle 59"/>
            <p:cNvSpPr>
              <a:spLocks noChangeArrowheads="1"/>
            </p:cNvSpPr>
            <p:nvPr/>
          </p:nvSpPr>
          <p:spPr bwMode="auto">
            <a:xfrm>
              <a:off x="2761117" y="2969449"/>
              <a:ext cx="396859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15" name="Rounded Rectangle 60"/>
            <p:cNvSpPr>
              <a:spLocks noChangeArrowheads="1"/>
            </p:cNvSpPr>
            <p:nvPr/>
          </p:nvSpPr>
          <p:spPr bwMode="auto">
            <a:xfrm>
              <a:off x="3361168" y="2971037"/>
              <a:ext cx="396859" cy="395542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16" name="Rounded Rectangle 61"/>
            <p:cNvSpPr>
              <a:spLocks noChangeArrowheads="1"/>
            </p:cNvSpPr>
            <p:nvPr/>
          </p:nvSpPr>
          <p:spPr bwMode="auto">
            <a:xfrm>
              <a:off x="1008588" y="3566732"/>
              <a:ext cx="395272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17" name="Rounded Rectangle 62"/>
            <p:cNvSpPr>
              <a:spLocks noChangeArrowheads="1"/>
            </p:cNvSpPr>
            <p:nvPr/>
          </p:nvSpPr>
          <p:spPr bwMode="auto">
            <a:xfrm>
              <a:off x="1589590" y="3569909"/>
              <a:ext cx="395272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18" name="Rounded Rectangle 63"/>
            <p:cNvSpPr>
              <a:spLocks noChangeArrowheads="1"/>
            </p:cNvSpPr>
            <p:nvPr/>
          </p:nvSpPr>
          <p:spPr bwMode="auto">
            <a:xfrm>
              <a:off x="2181704" y="3563555"/>
              <a:ext cx="396859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19" name="Rounded Rectangle 66"/>
            <p:cNvSpPr>
              <a:spLocks noChangeArrowheads="1"/>
            </p:cNvSpPr>
            <p:nvPr/>
          </p:nvSpPr>
          <p:spPr bwMode="auto">
            <a:xfrm>
              <a:off x="2761117" y="3563555"/>
              <a:ext cx="396859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20" name="Rounded Rectangle 67"/>
            <p:cNvSpPr>
              <a:spLocks noChangeArrowheads="1"/>
            </p:cNvSpPr>
            <p:nvPr/>
          </p:nvSpPr>
          <p:spPr bwMode="auto">
            <a:xfrm>
              <a:off x="3361168" y="3565143"/>
              <a:ext cx="396859" cy="395542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21" name="Rounded Rectangle 68"/>
            <p:cNvSpPr>
              <a:spLocks noChangeArrowheads="1"/>
            </p:cNvSpPr>
            <p:nvPr/>
          </p:nvSpPr>
          <p:spPr bwMode="auto">
            <a:xfrm>
              <a:off x="1008588" y="4171958"/>
              <a:ext cx="395272" cy="395542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22" name="Rounded Rectangle 69"/>
            <p:cNvSpPr>
              <a:spLocks noChangeArrowheads="1"/>
            </p:cNvSpPr>
            <p:nvPr/>
          </p:nvSpPr>
          <p:spPr bwMode="auto">
            <a:xfrm>
              <a:off x="1589590" y="4175135"/>
              <a:ext cx="395272" cy="397130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23" name="Rounded Rectangle 70"/>
            <p:cNvSpPr>
              <a:spLocks noChangeArrowheads="1"/>
            </p:cNvSpPr>
            <p:nvPr/>
          </p:nvSpPr>
          <p:spPr bwMode="auto">
            <a:xfrm>
              <a:off x="2181704" y="4168781"/>
              <a:ext cx="396859" cy="397130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24" name="Rounded Rectangle 71"/>
            <p:cNvSpPr>
              <a:spLocks noChangeArrowheads="1"/>
            </p:cNvSpPr>
            <p:nvPr/>
          </p:nvSpPr>
          <p:spPr bwMode="auto">
            <a:xfrm>
              <a:off x="2761117" y="4168781"/>
              <a:ext cx="396859" cy="397130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25" name="Rounded Rectangle 72"/>
            <p:cNvSpPr>
              <a:spLocks noChangeArrowheads="1"/>
            </p:cNvSpPr>
            <p:nvPr/>
          </p:nvSpPr>
          <p:spPr bwMode="auto">
            <a:xfrm>
              <a:off x="3361168" y="4170370"/>
              <a:ext cx="396859" cy="397130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26" name="Rounded Rectangle 73"/>
            <p:cNvSpPr>
              <a:spLocks noChangeArrowheads="1"/>
            </p:cNvSpPr>
            <p:nvPr/>
          </p:nvSpPr>
          <p:spPr bwMode="auto">
            <a:xfrm>
              <a:off x="1008588" y="4759710"/>
              <a:ext cx="395272" cy="397130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27" name="Rounded Rectangle 74"/>
            <p:cNvSpPr>
              <a:spLocks noChangeArrowheads="1"/>
            </p:cNvSpPr>
            <p:nvPr/>
          </p:nvSpPr>
          <p:spPr bwMode="auto">
            <a:xfrm>
              <a:off x="1589590" y="4764476"/>
              <a:ext cx="395272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28" name="Rounded Rectangle 75"/>
            <p:cNvSpPr>
              <a:spLocks noChangeArrowheads="1"/>
            </p:cNvSpPr>
            <p:nvPr/>
          </p:nvSpPr>
          <p:spPr bwMode="auto">
            <a:xfrm>
              <a:off x="2181704" y="4758122"/>
              <a:ext cx="396859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29" name="Rounded Rectangle 78"/>
            <p:cNvSpPr>
              <a:spLocks noChangeArrowheads="1"/>
            </p:cNvSpPr>
            <p:nvPr/>
          </p:nvSpPr>
          <p:spPr bwMode="auto">
            <a:xfrm>
              <a:off x="2761117" y="4758122"/>
              <a:ext cx="396859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30" name="Rounded Rectangle 96"/>
            <p:cNvSpPr>
              <a:spLocks noChangeArrowheads="1"/>
            </p:cNvSpPr>
            <p:nvPr/>
          </p:nvSpPr>
          <p:spPr bwMode="auto">
            <a:xfrm>
              <a:off x="3361168" y="4759710"/>
              <a:ext cx="396859" cy="395542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31" name="Rounded Rectangle 97"/>
            <p:cNvSpPr>
              <a:spLocks noChangeArrowheads="1"/>
            </p:cNvSpPr>
            <p:nvPr/>
          </p:nvSpPr>
          <p:spPr bwMode="auto">
            <a:xfrm>
              <a:off x="3954869" y="2969449"/>
              <a:ext cx="396859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32" name="Rounded Rectangle 98"/>
            <p:cNvSpPr>
              <a:spLocks noChangeArrowheads="1"/>
            </p:cNvSpPr>
            <p:nvPr/>
          </p:nvSpPr>
          <p:spPr bwMode="auto">
            <a:xfrm>
              <a:off x="3954869" y="3563555"/>
              <a:ext cx="396859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33" name="Rounded Rectangle 99"/>
            <p:cNvSpPr>
              <a:spLocks noChangeArrowheads="1"/>
            </p:cNvSpPr>
            <p:nvPr/>
          </p:nvSpPr>
          <p:spPr bwMode="auto">
            <a:xfrm>
              <a:off x="3954869" y="4168781"/>
              <a:ext cx="396859" cy="397130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34" name="Rounded Rectangle 100"/>
            <p:cNvSpPr>
              <a:spLocks noChangeArrowheads="1"/>
            </p:cNvSpPr>
            <p:nvPr/>
          </p:nvSpPr>
          <p:spPr bwMode="auto">
            <a:xfrm>
              <a:off x="3954869" y="4758122"/>
              <a:ext cx="396859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35" name="Rounded Rectangle 101"/>
            <p:cNvSpPr>
              <a:spLocks noChangeArrowheads="1"/>
            </p:cNvSpPr>
            <p:nvPr/>
          </p:nvSpPr>
          <p:spPr bwMode="auto">
            <a:xfrm>
              <a:off x="4540633" y="2969449"/>
              <a:ext cx="396859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36" name="Rounded Rectangle 102"/>
            <p:cNvSpPr>
              <a:spLocks noChangeArrowheads="1"/>
            </p:cNvSpPr>
            <p:nvPr/>
          </p:nvSpPr>
          <p:spPr bwMode="auto">
            <a:xfrm>
              <a:off x="4540633" y="3563555"/>
              <a:ext cx="396859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37" name="Rounded Rectangle 103"/>
            <p:cNvSpPr>
              <a:spLocks noChangeArrowheads="1"/>
            </p:cNvSpPr>
            <p:nvPr/>
          </p:nvSpPr>
          <p:spPr bwMode="auto">
            <a:xfrm>
              <a:off x="4540633" y="4168781"/>
              <a:ext cx="396859" cy="397130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38" name="Rounded Rectangle 105"/>
            <p:cNvSpPr>
              <a:spLocks noChangeArrowheads="1"/>
            </p:cNvSpPr>
            <p:nvPr/>
          </p:nvSpPr>
          <p:spPr bwMode="auto">
            <a:xfrm>
              <a:off x="5118460" y="2969449"/>
              <a:ext cx="395271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39" name="Rounded Rectangle 106"/>
            <p:cNvSpPr>
              <a:spLocks noChangeArrowheads="1"/>
            </p:cNvSpPr>
            <p:nvPr/>
          </p:nvSpPr>
          <p:spPr bwMode="auto">
            <a:xfrm>
              <a:off x="5118460" y="3563555"/>
              <a:ext cx="395271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40" name="Rounded Rectangle 107"/>
            <p:cNvSpPr>
              <a:spLocks noChangeArrowheads="1"/>
            </p:cNvSpPr>
            <p:nvPr/>
          </p:nvSpPr>
          <p:spPr bwMode="auto">
            <a:xfrm>
              <a:off x="5118460" y="4168781"/>
              <a:ext cx="395271" cy="397130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41" name="Rounded Rectangle 108"/>
            <p:cNvSpPr>
              <a:spLocks noChangeArrowheads="1"/>
            </p:cNvSpPr>
            <p:nvPr/>
          </p:nvSpPr>
          <p:spPr bwMode="auto">
            <a:xfrm>
              <a:off x="422825" y="2969449"/>
              <a:ext cx="395271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42" name="Rounded Rectangle 109"/>
            <p:cNvSpPr>
              <a:spLocks noChangeArrowheads="1"/>
            </p:cNvSpPr>
            <p:nvPr/>
          </p:nvSpPr>
          <p:spPr bwMode="auto">
            <a:xfrm>
              <a:off x="422825" y="3563555"/>
              <a:ext cx="395271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43" name="Rounded Rectangle 110"/>
            <p:cNvSpPr>
              <a:spLocks noChangeArrowheads="1"/>
            </p:cNvSpPr>
            <p:nvPr/>
          </p:nvSpPr>
          <p:spPr bwMode="auto">
            <a:xfrm>
              <a:off x="422825" y="4168781"/>
              <a:ext cx="395271" cy="397130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  <p:sp>
          <p:nvSpPr>
            <p:cNvPr id="44" name="Rounded Rectangle 111"/>
            <p:cNvSpPr>
              <a:spLocks noChangeArrowheads="1"/>
            </p:cNvSpPr>
            <p:nvPr/>
          </p:nvSpPr>
          <p:spPr bwMode="auto">
            <a:xfrm>
              <a:off x="422825" y="4758122"/>
              <a:ext cx="395271" cy="395541"/>
            </a:xfrm>
            <a:prstGeom prst="roundRect">
              <a:avLst>
                <a:gd name="adj" fmla="val 16667"/>
              </a:avLst>
            </a:prstGeom>
            <a:pattFill prst="pct80">
              <a:fgClr>
                <a:srgbClr val="00316E"/>
              </a:fgClr>
              <a:bgClr>
                <a:srgbClr val="FFDC00"/>
              </a:bgClr>
            </a:pattFill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Times" panose="02020603050405020304" pitchFamily="18" charset="0"/>
                  <a:cs typeface="Arial" panose="020B0604020202020204" pitchFamily="34" charset="0"/>
                </a:defRPr>
              </a:lvl9pPr>
            </a:lstStyle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 kern="0">
                <a:solidFill>
                  <a:srgbClr val="00316E"/>
                </a:solidFill>
              </a:endParaRPr>
            </a:p>
          </p:txBody>
        </p:sp>
      </p:grpSp>
      <p:grpSp>
        <p:nvGrpSpPr>
          <p:cNvPr id="31753" name="Group 4"/>
          <p:cNvGrpSpPr>
            <a:grpSpLocks/>
          </p:cNvGrpSpPr>
          <p:nvPr/>
        </p:nvGrpSpPr>
        <p:grpSpPr bwMode="auto">
          <a:xfrm>
            <a:off x="6138863" y="5459413"/>
            <a:ext cx="2216150" cy="974725"/>
            <a:chOff x="6223845" y="5589240"/>
            <a:chExt cx="2215962" cy="974747"/>
          </a:xfrm>
        </p:grpSpPr>
        <p:sp>
          <p:nvSpPr>
            <p:cNvPr id="46" name="Rectangle 68"/>
            <p:cNvSpPr>
              <a:spLocks noChangeArrowheads="1"/>
            </p:cNvSpPr>
            <p:nvPr/>
          </p:nvSpPr>
          <p:spPr bwMode="auto">
            <a:xfrm>
              <a:off x="6223845" y="5840071"/>
              <a:ext cx="2215962" cy="72391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 sz="2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 sz="2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 sz="2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 sz="2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 sz="2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95563" indent="-3095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3052763" indent="-3095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509963" indent="-3095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967163" indent="-309563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altLang="fr-FR" sz="1600" b="1" kern="0" dirty="0">
                  <a:solidFill>
                    <a:srgbClr val="00316E"/>
                  </a:solidFill>
                </a:rPr>
                <a:t>INTERREG EUROPE</a:t>
              </a:r>
            </a:p>
            <a:p>
              <a:pPr algn="ctr" fontAlgn="auto"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en-GB" altLang="fr-FR" sz="2000" b="1" kern="0" dirty="0">
                  <a:solidFill>
                    <a:srgbClr val="00316E"/>
                  </a:solidFill>
                </a:rPr>
                <a:t>EUR 359 m</a:t>
              </a:r>
            </a:p>
          </p:txBody>
        </p:sp>
        <p:cxnSp>
          <p:nvCxnSpPr>
            <p:cNvPr id="31757" name="Elbow Connector 159"/>
            <p:cNvCxnSpPr>
              <a:cxnSpLocks noChangeShapeType="1"/>
            </p:cNvCxnSpPr>
            <p:nvPr/>
          </p:nvCxnSpPr>
          <p:spPr bwMode="auto">
            <a:xfrm>
              <a:off x="7365523" y="5589240"/>
              <a:ext cx="914400" cy="914400"/>
            </a:xfrm>
            <a:prstGeom prst="bentConnector3">
              <a:avLst>
                <a:gd name="adj1" fmla="val 50000"/>
              </a:avLst>
            </a:prstGeom>
            <a:noFill/>
            <a:ln w="9525">
              <a:noFill/>
              <a:miter lim="800000"/>
              <a:headEnd/>
              <a:tailEnd/>
            </a:ln>
          </p:spPr>
        </p:cxnSp>
      </p:grpSp>
      <p:sp>
        <p:nvSpPr>
          <p:cNvPr id="48" name="Rounded Rectangle 76"/>
          <p:cNvSpPr>
            <a:spLocks noChangeArrowheads="1"/>
          </p:cNvSpPr>
          <p:nvPr/>
        </p:nvSpPr>
        <p:spPr bwMode="auto">
          <a:xfrm>
            <a:off x="4887913" y="5353050"/>
            <a:ext cx="46037" cy="74613"/>
          </a:xfrm>
          <a:prstGeom prst="roundRect">
            <a:avLst>
              <a:gd name="adj" fmla="val 16667"/>
            </a:avLst>
          </a:prstGeom>
          <a:solidFill>
            <a:srgbClr val="FFDC00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  <a:cs typeface="Arial" panose="020B0604020202020204" pitchFamily="34" charset="0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GB" kern="0">
              <a:solidFill>
                <a:srgbClr val="00316E"/>
              </a:solidFill>
            </a:endParaRPr>
          </a:p>
        </p:txBody>
      </p:sp>
      <p:cxnSp>
        <p:nvCxnSpPr>
          <p:cNvPr id="31755" name="Straight Connector 63"/>
          <p:cNvCxnSpPr>
            <a:cxnSpLocks noChangeShapeType="1"/>
          </p:cNvCxnSpPr>
          <p:nvPr/>
        </p:nvCxnSpPr>
        <p:spPr bwMode="auto">
          <a:xfrm flipH="1" flipV="1">
            <a:off x="4852988" y="5395913"/>
            <a:ext cx="1303337" cy="600075"/>
          </a:xfrm>
          <a:prstGeom prst="line">
            <a:avLst/>
          </a:prstGeom>
          <a:noFill/>
          <a:ln w="19050" algn="ctr">
            <a:solidFill>
              <a:srgbClr val="FFDC00"/>
            </a:solidFill>
            <a:prstDash val="sys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2900970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texte 7"/>
          <p:cNvSpPr txBox="1">
            <a:spLocks/>
          </p:cNvSpPr>
          <p:nvPr/>
        </p:nvSpPr>
        <p:spPr>
          <a:xfrm>
            <a:off x="609600" y="1354138"/>
            <a:ext cx="4413250" cy="50006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85750" fontAlgn="auto">
              <a:spcBef>
                <a:spcPts val="0"/>
              </a:spcBef>
              <a:spcAft>
                <a:spcPts val="0"/>
              </a:spcAft>
              <a:buClr>
                <a:srgbClr val="494948"/>
              </a:buClr>
              <a:buSzPct val="110000"/>
              <a:buFont typeface="Wingdings" panose="05000000000000000000" pitchFamily="2" charset="2"/>
              <a:buNone/>
              <a:defRPr/>
            </a:pPr>
            <a:r>
              <a:rPr lang="en-GB" b="0" kern="0" dirty="0">
                <a:solidFill>
                  <a:schemeClr val="tx1"/>
                </a:solidFill>
                <a:sym typeface="Arial"/>
              </a:rPr>
              <a:t>The only </a:t>
            </a:r>
            <a:r>
              <a:rPr lang="en-GB" b="0" kern="0" dirty="0" err="1">
                <a:solidFill>
                  <a:schemeClr val="tx1"/>
                </a:solidFill>
                <a:sym typeface="Arial"/>
              </a:rPr>
              <a:t>Interreg</a:t>
            </a:r>
            <a:r>
              <a:rPr lang="en-GB" b="0" kern="0" dirty="0">
                <a:solidFill>
                  <a:schemeClr val="tx1"/>
                </a:solidFill>
                <a:sym typeface="Arial"/>
              </a:rPr>
              <a:t> covering</a:t>
            </a:r>
          </a:p>
          <a:p>
            <a:pPr indent="-285750" fontAlgn="auto">
              <a:spcBef>
                <a:spcPts val="0"/>
              </a:spcBef>
              <a:spcAft>
                <a:spcPts val="0"/>
              </a:spcAft>
              <a:buClr>
                <a:srgbClr val="494948"/>
              </a:buClr>
              <a:buSzPct val="110000"/>
              <a:buFont typeface="Wingdings" panose="05000000000000000000" pitchFamily="2" charset="2"/>
              <a:buNone/>
              <a:defRPr/>
            </a:pPr>
            <a:r>
              <a:rPr lang="en-GB" b="0" kern="0" dirty="0">
                <a:solidFill>
                  <a:schemeClr val="tx1"/>
                </a:solidFill>
                <a:sym typeface="Arial"/>
              </a:rPr>
              <a:t>EU 28 + NO &amp; CH</a:t>
            </a:r>
          </a:p>
          <a:p>
            <a:pPr marL="457200" lvl="1" indent="0" fontAlgn="auto">
              <a:spcBef>
                <a:spcPts val="0"/>
              </a:spcBef>
              <a:spcAft>
                <a:spcPts val="0"/>
              </a:spcAft>
              <a:buClr>
                <a:srgbClr val="494948"/>
              </a:buClr>
              <a:buSzPct val="110000"/>
              <a:buFont typeface="Wingdings" panose="05000000000000000000" pitchFamily="2" charset="2"/>
              <a:buNone/>
              <a:defRPr/>
            </a:pPr>
            <a:endParaRPr lang="en-GB" sz="2000" dirty="0">
              <a:latin typeface="Helvetica Light"/>
              <a:ea typeface="Arial"/>
              <a:cs typeface="Arial"/>
              <a:sym typeface="Arial"/>
            </a:endParaRPr>
          </a:p>
          <a:p>
            <a:pPr marL="457200" lvl="1" indent="0" fontAlgn="auto">
              <a:spcBef>
                <a:spcPts val="0"/>
              </a:spcBef>
              <a:spcAft>
                <a:spcPts val="0"/>
              </a:spcAft>
              <a:buClr>
                <a:srgbClr val="494948"/>
              </a:buClr>
              <a:buSzPct val="110000"/>
              <a:buFont typeface="Wingdings" panose="05000000000000000000" pitchFamily="2" charset="2"/>
              <a:buNone/>
              <a:defRPr/>
            </a:pPr>
            <a:endParaRPr lang="en-GB" sz="2000" dirty="0">
              <a:latin typeface="Helvetica Light"/>
              <a:ea typeface="Arial"/>
              <a:cs typeface="Arial"/>
              <a:sym typeface="Arial"/>
            </a:endParaRPr>
          </a:p>
          <a:p>
            <a:pPr marL="457200" lvl="1" indent="0" fontAlgn="auto">
              <a:spcBef>
                <a:spcPts val="0"/>
              </a:spcBef>
              <a:spcAft>
                <a:spcPts val="600"/>
              </a:spcAft>
              <a:buClr>
                <a:srgbClr val="494948"/>
              </a:buClr>
              <a:buSzPct val="110000"/>
              <a:buFont typeface="Wingdings" panose="05000000000000000000" pitchFamily="2" charset="2"/>
              <a:buNone/>
              <a:defRPr/>
            </a:pPr>
            <a:endParaRPr lang="en-GB" sz="2000" dirty="0">
              <a:latin typeface="Helvetica Light"/>
              <a:sym typeface="Helvetica Light"/>
            </a:endParaRPr>
          </a:p>
          <a:p>
            <a:pPr marL="1257300" lvl="2" indent="-342900"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GB" sz="2000" dirty="0">
              <a:latin typeface="Helvetica Light"/>
              <a:sym typeface="Helvetica Light"/>
            </a:endParaRPr>
          </a:p>
        </p:txBody>
      </p:sp>
      <p:sp>
        <p:nvSpPr>
          <p:cNvPr id="17" name="Espace réservé du texte 7"/>
          <p:cNvSpPr txBox="1">
            <a:spLocks/>
          </p:cNvSpPr>
          <p:nvPr/>
        </p:nvSpPr>
        <p:spPr>
          <a:xfrm>
            <a:off x="4870450" y="1390650"/>
            <a:ext cx="3419475" cy="42703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85750" fontAlgn="auto">
              <a:spcBef>
                <a:spcPts val="0"/>
              </a:spcBef>
              <a:spcAft>
                <a:spcPts val="0"/>
              </a:spcAft>
              <a:buClr>
                <a:srgbClr val="494948"/>
              </a:buClr>
              <a:buSzPct val="110000"/>
              <a:buFont typeface="Wingdings" panose="05000000000000000000" pitchFamily="2" charset="2"/>
              <a:buNone/>
              <a:defRPr/>
            </a:pPr>
            <a:r>
              <a:rPr lang="en-GB" b="0" kern="0" dirty="0">
                <a:solidFill>
                  <a:schemeClr val="tx1"/>
                </a:solidFill>
                <a:sym typeface="Arial"/>
              </a:rPr>
              <a:t>A thematic programme</a:t>
            </a:r>
            <a:endParaRPr lang="en-GB" b="0" kern="0" dirty="0">
              <a:solidFill>
                <a:schemeClr val="tx1"/>
              </a:solidFill>
              <a:sym typeface="Helvetica Light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2" cstate="email">
            <a:extLst/>
          </a:blip>
          <a:srcRect/>
          <a:stretch/>
        </p:blipFill>
        <p:spPr>
          <a:xfrm>
            <a:off x="467544" y="2636912"/>
            <a:ext cx="4008438" cy="36952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970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5613" y="3905250"/>
            <a:ext cx="1831975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Title 1"/>
          <p:cNvSpPr txBox="1">
            <a:spLocks/>
          </p:cNvSpPr>
          <p:nvPr/>
        </p:nvSpPr>
        <p:spPr bwMode="auto">
          <a:xfrm>
            <a:off x="485775" y="382588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GB" sz="4000">
                <a:solidFill>
                  <a:schemeClr val="tx2"/>
                </a:solidFill>
              </a:rPr>
              <a:t>Geographical &amp; thematic focus</a:t>
            </a:r>
          </a:p>
        </p:txBody>
      </p:sp>
      <p:pic>
        <p:nvPicPr>
          <p:cNvPr id="29702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1263" y="2636838"/>
            <a:ext cx="1800225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7613" y="3897313"/>
            <a:ext cx="1800225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1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21488" y="2636838"/>
            <a:ext cx="1830387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16100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9"/>
          <p:cNvSpPr>
            <a:spLocks noChangeArrowheads="1"/>
          </p:cNvSpPr>
          <p:nvPr/>
        </p:nvSpPr>
        <p:spPr bwMode="auto">
          <a:xfrm>
            <a:off x="5308600" y="3783013"/>
            <a:ext cx="3257550" cy="96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GB" altLang="fr-FR" sz="900">
              <a:solidFill>
                <a:srgbClr val="00316E"/>
              </a:solidFill>
            </a:endParaRPr>
          </a:p>
          <a:p>
            <a:r>
              <a:rPr lang="en-GB" altLang="fr-FR" sz="2400"/>
              <a:t>Learn from each other to improve policies</a:t>
            </a:r>
          </a:p>
        </p:txBody>
      </p:sp>
      <p:grpSp>
        <p:nvGrpSpPr>
          <p:cNvPr id="37890" name="Group 23"/>
          <p:cNvGrpSpPr>
            <a:grpSpLocks/>
          </p:cNvGrpSpPr>
          <p:nvPr/>
        </p:nvGrpSpPr>
        <p:grpSpPr bwMode="auto">
          <a:xfrm>
            <a:off x="549275" y="3332163"/>
            <a:ext cx="3421063" cy="1001712"/>
            <a:chOff x="3275856" y="4295300"/>
            <a:chExt cx="2232248" cy="605154"/>
          </a:xfrm>
        </p:grpSpPr>
        <p:sp>
          <p:nvSpPr>
            <p:cNvPr id="8" name="Rectangle 7"/>
            <p:cNvSpPr/>
            <p:nvPr/>
          </p:nvSpPr>
          <p:spPr bwMode="auto">
            <a:xfrm>
              <a:off x="3275856" y="4295300"/>
              <a:ext cx="2232248" cy="605154"/>
            </a:xfrm>
            <a:prstGeom prst="rect">
              <a:avLst/>
            </a:prstGeom>
            <a:solidFill>
              <a:srgbClr val="1F497D"/>
            </a:solidFill>
            <a:ln w="9525" cap="flat" cmpd="sng" algn="ctr">
              <a:solidFill>
                <a:srgbClr val="00316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2800" kern="0">
                <a:solidFill>
                  <a:srgbClr val="00316E"/>
                </a:solidFill>
                <a:latin typeface="Times" pitchFamily="1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 bwMode="auto">
            <a:xfrm>
              <a:off x="3371154" y="4362433"/>
              <a:ext cx="2124520" cy="5015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2400" b="1" kern="0" dirty="0">
                  <a:solidFill>
                    <a:srgbClr val="FFFFFF"/>
                  </a:solidFill>
                  <a:latin typeface="Arial"/>
                </a:rPr>
                <a:t>Regional / local authorities</a:t>
              </a:r>
            </a:p>
          </p:txBody>
        </p:sp>
      </p:grpSp>
      <p:sp>
        <p:nvSpPr>
          <p:cNvPr id="13" name="Right Brace 5"/>
          <p:cNvSpPr>
            <a:spLocks/>
          </p:cNvSpPr>
          <p:nvPr/>
        </p:nvSpPr>
        <p:spPr bwMode="auto">
          <a:xfrm>
            <a:off x="4398963" y="1892300"/>
            <a:ext cx="287337" cy="3779838"/>
          </a:xfrm>
          <a:prstGeom prst="rightBrace">
            <a:avLst>
              <a:gd name="adj1" fmla="val 38167"/>
              <a:gd name="adj2" fmla="val 50000"/>
            </a:avLst>
          </a:prstGeom>
          <a:noFill/>
          <a:ln w="19050" algn="ctr">
            <a:solidFill>
              <a:srgbClr val="1F497D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800" kern="0">
              <a:solidFill>
                <a:srgbClr val="00316E"/>
              </a:solidFill>
              <a:latin typeface="Times" pitchFamily="1" charset="0"/>
            </a:endParaRPr>
          </a:p>
        </p:txBody>
      </p:sp>
      <p:pic>
        <p:nvPicPr>
          <p:cNvPr id="37892" name="Picture 3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7050" y="2151063"/>
            <a:ext cx="266065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 bwMode="auto">
          <a:xfrm>
            <a:off x="534988" y="4894263"/>
            <a:ext cx="3421062" cy="1001712"/>
          </a:xfrm>
          <a:prstGeom prst="rect">
            <a:avLst/>
          </a:prstGeom>
          <a:solidFill>
            <a:srgbClr val="1F497D"/>
          </a:solidFill>
          <a:ln w="9525" cap="flat" cmpd="sng" algn="ctr">
            <a:solidFill>
              <a:srgbClr val="00316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800" kern="0">
              <a:solidFill>
                <a:srgbClr val="00316E"/>
              </a:solidFill>
              <a:latin typeface="Times" pitchFamily="1" charset="0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681038" y="5005388"/>
            <a:ext cx="3386137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>
                <a:solidFill>
                  <a:srgbClr val="FFFFFF"/>
                </a:solidFill>
                <a:latin typeface="Arial"/>
              </a:rPr>
              <a:t>Agencies, institutes, private non-profits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534988" y="1746250"/>
            <a:ext cx="3421062" cy="1001713"/>
          </a:xfrm>
          <a:prstGeom prst="rect">
            <a:avLst/>
          </a:prstGeom>
          <a:solidFill>
            <a:srgbClr val="1F497D"/>
          </a:solidFill>
          <a:ln w="9525" cap="flat" cmpd="sng" algn="ctr">
            <a:solidFill>
              <a:srgbClr val="00316E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800" kern="0">
              <a:solidFill>
                <a:srgbClr val="00316E"/>
              </a:solidFill>
              <a:latin typeface="Times" pitchFamily="1" charset="0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681038" y="1857375"/>
            <a:ext cx="3255962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>
                <a:solidFill>
                  <a:srgbClr val="FFFFFF"/>
                </a:solidFill>
                <a:latin typeface="Arial"/>
              </a:rPr>
              <a:t>Managing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>
                <a:solidFill>
                  <a:srgbClr val="FFFFFF"/>
                </a:solidFill>
                <a:latin typeface="Arial"/>
              </a:rPr>
              <a:t>authorities</a:t>
            </a:r>
          </a:p>
        </p:txBody>
      </p:sp>
      <p:sp>
        <p:nvSpPr>
          <p:cNvPr id="37897" name="Title 1"/>
          <p:cNvSpPr txBox="1">
            <a:spLocks/>
          </p:cNvSpPr>
          <p:nvPr/>
        </p:nvSpPr>
        <p:spPr bwMode="auto">
          <a:xfrm>
            <a:off x="457200" y="431800"/>
            <a:ext cx="82296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GB" sz="4000">
                <a:solidFill>
                  <a:schemeClr val="tx2"/>
                </a:solidFill>
              </a:rPr>
              <a:t>Target groups</a:t>
            </a:r>
          </a:p>
        </p:txBody>
      </p:sp>
    </p:spTree>
    <p:extLst>
      <p:ext uri="{BB962C8B-B14F-4D97-AF65-F5344CB8AC3E}">
        <p14:creationId xmlns:p14="http://schemas.microsoft.com/office/powerpoint/2010/main" val="350465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Group 25"/>
          <p:cNvGrpSpPr>
            <a:grpSpLocks/>
          </p:cNvGrpSpPr>
          <p:nvPr/>
        </p:nvGrpSpPr>
        <p:grpSpPr bwMode="auto">
          <a:xfrm>
            <a:off x="1241425" y="1441450"/>
            <a:ext cx="6767513" cy="4046538"/>
            <a:chOff x="2555776" y="1131590"/>
            <a:chExt cx="6587787" cy="3744416"/>
          </a:xfrm>
        </p:grpSpPr>
        <p:sp>
          <p:nvSpPr>
            <p:cNvPr id="7" name="Oval 6"/>
            <p:cNvSpPr/>
            <p:nvPr/>
          </p:nvSpPr>
          <p:spPr bwMode="auto">
            <a:xfrm>
              <a:off x="3132188" y="1275549"/>
              <a:ext cx="4246596" cy="3456497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>
                <a:latin typeface="Times" pitchFamily="1" charset="0"/>
                <a:cs typeface="+mn-cs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3880133" y="1986533"/>
              <a:ext cx="2942328" cy="2304821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>
                <a:latin typeface="Times" pitchFamily="1" charset="0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4425638" y="2788593"/>
              <a:ext cx="1874499" cy="1078227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>
                <a:latin typeface="Times" pitchFamily="1" charset="0"/>
                <a:cs typeface="+mn-cs"/>
              </a:endParaRPr>
            </a:p>
          </p:txBody>
        </p:sp>
        <p:sp>
          <p:nvSpPr>
            <p:cNvPr id="32775" name="Oval 8"/>
            <p:cNvSpPr>
              <a:spLocks noChangeArrowheads="1"/>
            </p:cNvSpPr>
            <p:nvPr/>
          </p:nvSpPr>
          <p:spPr bwMode="auto">
            <a:xfrm>
              <a:off x="2555776" y="1131590"/>
              <a:ext cx="6408712" cy="3744416"/>
            </a:xfrm>
            <a:prstGeom prst="ellipse">
              <a:avLst/>
            </a:prstGeom>
            <a:noFill/>
            <a:ln w="15875" algn="ctr">
              <a:solidFill>
                <a:schemeClr val="tx1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endParaRPr lang="en-GB" altLang="es-ES" sz="2800">
                <a:latin typeface="Times" pitchFamily="18" charset="0"/>
              </a:endParaRPr>
            </a:p>
          </p:txBody>
        </p:sp>
        <p:sp>
          <p:nvSpPr>
            <p:cNvPr id="32776" name="TextBox 10"/>
            <p:cNvSpPr txBox="1">
              <a:spLocks noChangeArrowheads="1"/>
            </p:cNvSpPr>
            <p:nvPr/>
          </p:nvSpPr>
          <p:spPr bwMode="auto">
            <a:xfrm>
              <a:off x="4099948" y="1460401"/>
              <a:ext cx="2376838" cy="484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400" b="1"/>
                <a:t>3. Regional stakeholders learning</a:t>
              </a:r>
            </a:p>
          </p:txBody>
        </p:sp>
        <p:sp>
          <p:nvSpPr>
            <p:cNvPr id="32777" name="TextBox 11"/>
            <p:cNvSpPr txBox="1">
              <a:spLocks noChangeArrowheads="1"/>
            </p:cNvSpPr>
            <p:nvPr/>
          </p:nvSpPr>
          <p:spPr bwMode="auto">
            <a:xfrm>
              <a:off x="4396439" y="2248007"/>
              <a:ext cx="1872312" cy="477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400" b="1"/>
                <a:t>2. Organisational learning</a:t>
              </a:r>
            </a:p>
          </p:txBody>
        </p:sp>
        <p:sp>
          <p:nvSpPr>
            <p:cNvPr id="32778" name="TextBox 12"/>
            <p:cNvSpPr txBox="1">
              <a:spLocks noChangeArrowheads="1"/>
            </p:cNvSpPr>
            <p:nvPr/>
          </p:nvSpPr>
          <p:spPr bwMode="auto">
            <a:xfrm>
              <a:off x="7163137" y="2500486"/>
              <a:ext cx="1980426" cy="523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GB" sz="1400" b="1" i="1"/>
                <a:t>4. External / </a:t>
              </a:r>
            </a:p>
            <a:p>
              <a:pPr algn="ctr"/>
              <a:r>
                <a:rPr lang="en-GB" sz="1400" b="1" i="1"/>
                <a:t>EU level learning</a:t>
              </a:r>
            </a:p>
          </p:txBody>
        </p:sp>
        <p:sp>
          <p:nvSpPr>
            <p:cNvPr id="32779" name="TextBox 13"/>
            <p:cNvSpPr txBox="1">
              <a:spLocks noChangeArrowheads="1"/>
            </p:cNvSpPr>
            <p:nvPr/>
          </p:nvSpPr>
          <p:spPr bwMode="auto">
            <a:xfrm>
              <a:off x="4686377" y="3107069"/>
              <a:ext cx="1300627" cy="5128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400" b="1">
                  <a:solidFill>
                    <a:schemeClr val="bg1"/>
                  </a:solidFill>
                </a:rPr>
                <a:t>1. Individual  learning</a:t>
              </a:r>
            </a:p>
          </p:txBody>
        </p:sp>
        <p:sp>
          <p:nvSpPr>
            <p:cNvPr id="15" name="Curved Right Arrow 14"/>
            <p:cNvSpPr/>
            <p:nvPr/>
          </p:nvSpPr>
          <p:spPr bwMode="auto">
            <a:xfrm>
              <a:off x="4067944" y="2643758"/>
              <a:ext cx="432048" cy="720080"/>
            </a:xfrm>
            <a:prstGeom prst="curvedRightArrow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10800000" lon="0" rev="0"/>
              </a:camera>
              <a:lightRig rig="threePt" dir="t"/>
            </a:scene3d>
          </p:spPr>
          <p:txBody>
            <a:bodyPr/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>
                <a:latin typeface="Times" pitchFamily="1" charset="0"/>
                <a:cs typeface="+mn-cs"/>
              </a:endParaRPr>
            </a:p>
          </p:txBody>
        </p:sp>
        <p:sp>
          <p:nvSpPr>
            <p:cNvPr id="16" name="Curved Right Arrow 15"/>
            <p:cNvSpPr/>
            <p:nvPr/>
          </p:nvSpPr>
          <p:spPr bwMode="auto">
            <a:xfrm>
              <a:off x="3923928" y="1779662"/>
              <a:ext cx="576064" cy="1656184"/>
            </a:xfrm>
            <a:prstGeom prst="curvedRightArrow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10800000" lon="0" rev="0"/>
              </a:camera>
              <a:lightRig rig="threePt" dir="t"/>
            </a:scene3d>
          </p:spPr>
          <p:txBody>
            <a:bodyPr/>
            <a:lstStyle/>
            <a:p>
              <a:pPr fontAlgn="auto">
                <a:spcBef>
                  <a:spcPct val="50000"/>
                </a:spcBef>
                <a:spcAft>
                  <a:spcPts val="0"/>
                </a:spcAft>
                <a:defRPr/>
              </a:pPr>
              <a:endParaRPr lang="en-GB">
                <a:latin typeface="Times" pitchFamily="1" charset="0"/>
                <a:cs typeface="+mn-cs"/>
              </a:endParaRPr>
            </a:p>
          </p:txBody>
        </p:sp>
        <p:sp>
          <p:nvSpPr>
            <p:cNvPr id="32782" name="Right Arrow 21"/>
            <p:cNvSpPr>
              <a:spLocks noChangeArrowheads="1"/>
            </p:cNvSpPr>
            <p:nvPr/>
          </p:nvSpPr>
          <p:spPr bwMode="auto">
            <a:xfrm>
              <a:off x="6156176" y="3147814"/>
              <a:ext cx="1872208" cy="319276"/>
            </a:xfrm>
            <a:prstGeom prst="rightArrow">
              <a:avLst>
                <a:gd name="adj1" fmla="val 50000"/>
                <a:gd name="adj2" fmla="val 50006"/>
              </a:avLst>
            </a:prstGeom>
            <a:solidFill>
              <a:schemeClr val="tx1">
                <a:alpha val="61176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</a:pPr>
              <a:endParaRPr lang="en-GB" altLang="es-ES" sz="2800">
                <a:latin typeface="Times" pitchFamily="18" charset="0"/>
              </a:endParaRPr>
            </a:p>
          </p:txBody>
        </p: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388" y="5746750"/>
            <a:ext cx="814070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lnSpc>
                <a:spcPct val="110000"/>
              </a:lnSpc>
              <a:spcBef>
                <a:spcPct val="20000"/>
              </a:spcBef>
              <a:defRPr sz="2400" b="1">
                <a:solidFill>
                  <a:schemeClr val="hlink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Blip>
                <a:blip r:embed="rId3"/>
              </a:buBlip>
              <a:defRPr sz="2000">
                <a:solidFill>
                  <a:schemeClr val="hlink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SzPct val="50000"/>
              <a:buFont typeface="Webdings" panose="05030102010509060703" pitchFamily="18" charset="2"/>
              <a:buChar char="n"/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Blip>
                <a:blip r:embed="rId4"/>
              </a:buBlip>
              <a:defRPr i="1">
                <a:solidFill>
                  <a:schemeClr val="hlink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SzPct val="60000"/>
              <a:buFont typeface="Wingdings" panose="05000000000000000000" pitchFamily="2" charset="2"/>
              <a:buChar char="t"/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t"/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t"/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t"/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t"/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defRPr/>
            </a:pPr>
            <a:r>
              <a:rPr lang="en-GB" altLang="es-ES" dirty="0" smtClean="0">
                <a:solidFill>
                  <a:srgbClr val="1F497D"/>
                </a:solidFill>
                <a:latin typeface="+mn-lt"/>
                <a:cs typeface="Arial" panose="020B0604020202020204" pitchFamily="34" charset="0"/>
              </a:rPr>
              <a:t>Go </a:t>
            </a:r>
            <a:r>
              <a:rPr lang="en-GB" altLang="es-ES" dirty="0">
                <a:solidFill>
                  <a:srgbClr val="1F497D"/>
                </a:solidFill>
                <a:latin typeface="+mn-lt"/>
                <a:cs typeface="Arial" panose="020B0604020202020204" pitchFamily="34" charset="0"/>
              </a:rPr>
              <a:t>beyond individual / organisational </a:t>
            </a:r>
            <a:r>
              <a:rPr lang="en-GB" altLang="es-ES" dirty="0" smtClean="0">
                <a:solidFill>
                  <a:srgbClr val="1F497D"/>
                </a:solidFill>
                <a:latin typeface="+mn-lt"/>
                <a:cs typeface="Arial" panose="020B0604020202020204" pitchFamily="34" charset="0"/>
              </a:rPr>
              <a:t>learning!</a:t>
            </a:r>
            <a:endParaRPr lang="en-GB" altLang="es-ES" dirty="0">
              <a:solidFill>
                <a:srgbClr val="1F497D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32771" name="Titre 8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pPr eaLnBrk="1" hangingPunct="1"/>
            <a:r>
              <a:rPr lang="en-GB" altLang="en-US" smtClean="0"/>
              <a:t>Multidimensional aspect of learning</a:t>
            </a:r>
          </a:p>
        </p:txBody>
      </p:sp>
    </p:spTree>
    <p:extLst>
      <p:ext uri="{BB962C8B-B14F-4D97-AF65-F5344CB8AC3E}">
        <p14:creationId xmlns:p14="http://schemas.microsoft.com/office/powerpoint/2010/main" val="418237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>
          <a:xfrm>
            <a:off x="457200" y="431800"/>
            <a:ext cx="8229600" cy="561975"/>
          </a:xfrm>
        </p:spPr>
        <p:txBody>
          <a:bodyPr/>
          <a:lstStyle/>
          <a:p>
            <a:pPr eaLnBrk="1" hangingPunct="1"/>
            <a:r>
              <a:rPr lang="en-GB" altLang="en-US" smtClean="0"/>
              <a:t>How can you improve a policy?</a:t>
            </a:r>
            <a:endParaRPr lang="en-GB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368425"/>
            <a:ext cx="8207375" cy="5183188"/>
          </a:xfrm>
        </p:spPr>
        <p:txBody>
          <a:bodyPr rtlCol="0"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GB" b="1" dirty="0">
                <a:solidFill>
                  <a:schemeClr val="tx2"/>
                </a:solidFill>
              </a:rPr>
              <a:t>Different possibilities</a:t>
            </a:r>
          </a:p>
          <a:p>
            <a:pPr marL="0" lvl="1" indent="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GB" b="1" dirty="0">
              <a:solidFill>
                <a:schemeClr val="tx2"/>
              </a:solidFill>
            </a:endParaRPr>
          </a:p>
          <a:p>
            <a:pPr lvl="1" eaLnBrk="1" fontAlgn="auto" hangingPunct="1">
              <a:lnSpc>
                <a:spcPts val="3100"/>
              </a:lnSpc>
              <a:spcAft>
                <a:spcPts val="600"/>
              </a:spcAft>
              <a:defRPr/>
            </a:pPr>
            <a:r>
              <a:rPr lang="en-GB" dirty="0">
                <a:cs typeface="Arial" panose="020B0604020202020204" pitchFamily="34" charset="0"/>
              </a:rPr>
              <a:t>Implement </a:t>
            </a:r>
            <a:r>
              <a:rPr lang="en-GB" b="1" dirty="0">
                <a:cs typeface="Arial" panose="020B0604020202020204" pitchFamily="34" charset="0"/>
              </a:rPr>
              <a:t>new projects</a:t>
            </a:r>
          </a:p>
          <a:p>
            <a:pPr lvl="1" eaLnBrk="1" fontAlgn="auto" hangingPunct="1">
              <a:lnSpc>
                <a:spcPts val="3100"/>
              </a:lnSpc>
              <a:spcAft>
                <a:spcPts val="600"/>
              </a:spcAft>
              <a:defRPr/>
            </a:pPr>
            <a:r>
              <a:rPr lang="en-GB" dirty="0">
                <a:cs typeface="Arial" panose="020B0604020202020204" pitchFamily="34" charset="0"/>
              </a:rPr>
              <a:t>Change programme </a:t>
            </a:r>
            <a:r>
              <a:rPr lang="en-GB" b="1" dirty="0">
                <a:cs typeface="Arial" panose="020B0604020202020204" pitchFamily="34" charset="0"/>
              </a:rPr>
              <a:t>governance</a:t>
            </a:r>
          </a:p>
          <a:p>
            <a:pPr lvl="1" eaLnBrk="1" fontAlgn="auto" hangingPunct="1">
              <a:lnSpc>
                <a:spcPts val="3100"/>
              </a:lnSpc>
              <a:spcAft>
                <a:spcPts val="600"/>
              </a:spcAft>
              <a:defRPr/>
            </a:pPr>
            <a:r>
              <a:rPr lang="en-GB" dirty="0">
                <a:cs typeface="Arial" panose="020B0604020202020204" pitchFamily="34" charset="0"/>
              </a:rPr>
              <a:t>Change programme </a:t>
            </a:r>
            <a:r>
              <a:rPr lang="en-GB" b="1" dirty="0">
                <a:cs typeface="Arial" panose="020B0604020202020204" pitchFamily="34" charset="0"/>
              </a:rPr>
              <a:t>content</a:t>
            </a:r>
            <a:endParaRPr lang="en-GB" dirty="0">
              <a:cs typeface="Arial" panose="020B0604020202020204" pitchFamily="34" charset="0"/>
            </a:endParaRPr>
          </a:p>
          <a:p>
            <a:pPr marL="0" indent="0" eaLnBrk="1" fontAlgn="auto" hangingPunct="1">
              <a:spcAft>
                <a:spcPts val="0"/>
              </a:spcAft>
              <a:defRPr/>
            </a:pPr>
            <a:endParaRPr lang="en-GB" dirty="0"/>
          </a:p>
        </p:txBody>
      </p:sp>
      <p:sp>
        <p:nvSpPr>
          <p:cNvPr id="4" name="Right Brace 3"/>
          <p:cNvSpPr>
            <a:spLocks/>
          </p:cNvSpPr>
          <p:nvPr/>
        </p:nvSpPr>
        <p:spPr bwMode="auto">
          <a:xfrm>
            <a:off x="6030913" y="2874963"/>
            <a:ext cx="242887" cy="900112"/>
          </a:xfrm>
          <a:prstGeom prst="rightBrace">
            <a:avLst>
              <a:gd name="adj1" fmla="val 38167"/>
              <a:gd name="adj2" fmla="val 50000"/>
            </a:avLst>
          </a:prstGeom>
          <a:noFill/>
          <a:ln w="19050" algn="ctr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defTabSz="725700" fontAlgn="auto">
              <a:spcBef>
                <a:spcPts val="0"/>
              </a:spcBef>
              <a:spcAft>
                <a:spcPts val="0"/>
              </a:spcAft>
              <a:defRPr/>
            </a:pPr>
            <a:endParaRPr lang="en-GB" sz="2222" kern="0">
              <a:solidFill>
                <a:srgbClr val="00316E"/>
              </a:solidFill>
              <a:latin typeface="Times" pitchFamily="1" charset="0"/>
              <a:cs typeface="+mn-cs"/>
            </a:endParaRPr>
          </a:p>
        </p:txBody>
      </p:sp>
      <p:sp>
        <p:nvSpPr>
          <p:cNvPr id="34820" name="TextBox 4"/>
          <p:cNvSpPr txBox="1">
            <a:spLocks noChangeArrowheads="1"/>
          </p:cNvSpPr>
          <p:nvPr/>
        </p:nvSpPr>
        <p:spPr bwMode="auto">
          <a:xfrm>
            <a:off x="6300788" y="3141663"/>
            <a:ext cx="26717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/>
              <a:t>May not require funding!</a:t>
            </a:r>
          </a:p>
        </p:txBody>
      </p:sp>
    </p:spTree>
    <p:extLst>
      <p:ext uri="{BB962C8B-B14F-4D97-AF65-F5344CB8AC3E}">
        <p14:creationId xmlns:p14="http://schemas.microsoft.com/office/powerpoint/2010/main" val="203400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IC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BLANCK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Interreg-Europe_Template_FINAL</Template>
  <TotalTime>289</TotalTime>
  <Words>954</Words>
  <Application>Microsoft Office PowerPoint</Application>
  <PresentationFormat>On-screen Show (4:3)</PresentationFormat>
  <Paragraphs>157</Paragraphs>
  <Slides>29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29</vt:i4>
      </vt:variant>
    </vt:vector>
  </HeadingPairs>
  <TitlesOfParts>
    <vt:vector size="42" baseType="lpstr">
      <vt:lpstr>Arial</vt:lpstr>
      <vt:lpstr>Calibri</vt:lpstr>
      <vt:lpstr>Courier New</vt:lpstr>
      <vt:lpstr>Helvetica Light</vt:lpstr>
      <vt:lpstr>Times</vt:lpstr>
      <vt:lpstr>Times New Roman</vt:lpstr>
      <vt:lpstr>Webdings</vt:lpstr>
      <vt:lpstr>Wingdings</vt:lpstr>
      <vt:lpstr>BASIC</vt:lpstr>
      <vt:lpstr>CONTENT page</vt:lpstr>
      <vt:lpstr>IMAGE</vt:lpstr>
      <vt:lpstr>BLOCK page </vt:lpstr>
      <vt:lpstr>BLANCK</vt:lpstr>
      <vt:lpstr>On the second call</vt:lpstr>
      <vt:lpstr>Summary</vt:lpstr>
      <vt:lpstr>KEY PROGRAMME FEATURES</vt:lpstr>
      <vt:lpstr>Interreg Europe rationale</vt:lpstr>
      <vt:lpstr>Interreg Europe rationale</vt:lpstr>
      <vt:lpstr>PowerPoint Presentation</vt:lpstr>
      <vt:lpstr>PowerPoint Presentation</vt:lpstr>
      <vt:lpstr>Multidimensional aspect of learning</vt:lpstr>
      <vt:lpstr>How can you improve a policy?</vt:lpstr>
      <vt:lpstr>PowerPoint Presentation</vt:lpstr>
      <vt:lpstr>PowerPoint Presentation</vt:lpstr>
      <vt:lpstr>Supported actions</vt:lpstr>
      <vt:lpstr>Projects: who is eligible?</vt:lpstr>
      <vt:lpstr>Platforms: definition</vt:lpstr>
      <vt:lpstr>Platforms: services provided</vt:lpstr>
      <vt:lpstr>Two interrelated actions</vt:lpstr>
      <vt:lpstr>Terms of reference</vt:lpstr>
      <vt:lpstr>Second call for proposals</vt:lpstr>
      <vt:lpstr>SUPPORT TOOLS</vt:lpstr>
      <vt:lpstr>Interreg Europe community</vt:lpstr>
      <vt:lpstr>Partner search</vt:lpstr>
      <vt:lpstr>Project idea database</vt:lpstr>
      <vt:lpstr>Check approved projects</vt:lpstr>
      <vt:lpstr>Submit a project idea</vt:lpstr>
      <vt:lpstr>Assess the idea yourself</vt:lpstr>
      <vt:lpstr>Send it for feedback</vt:lpstr>
      <vt:lpstr>Weekly Q&amp;A sessions</vt:lpstr>
      <vt:lpstr>Application pack</vt:lpstr>
      <vt:lpstr>Thank you!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Irma Astrauskaite</dc:creator>
  <cp:lastModifiedBy>Jason MARTINEZ</cp:lastModifiedBy>
  <cp:revision>48</cp:revision>
  <dcterms:created xsi:type="dcterms:W3CDTF">2015-05-28T10:02:20Z</dcterms:created>
  <dcterms:modified xsi:type="dcterms:W3CDTF">2016-04-18T08:05:03Z</dcterms:modified>
</cp:coreProperties>
</file>