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7" r:id="rId2"/>
    <p:sldMasterId id="2147483690" r:id="rId3"/>
    <p:sldMasterId id="2147483695" r:id="rId4"/>
    <p:sldMasterId id="2147483700" r:id="rId5"/>
  </p:sldMasterIdLst>
  <p:notesMasterIdLst>
    <p:notesMasterId r:id="rId15"/>
  </p:notesMasterIdLst>
  <p:sldIdLst>
    <p:sldId id="257" r:id="rId6"/>
    <p:sldId id="324" r:id="rId7"/>
    <p:sldId id="323" r:id="rId8"/>
    <p:sldId id="304" r:id="rId9"/>
    <p:sldId id="326" r:id="rId10"/>
    <p:sldId id="327" r:id="rId11"/>
    <p:sldId id="328" r:id="rId12"/>
    <p:sldId id="329" r:id="rId13"/>
    <p:sldId id="259" r:id="rId14"/>
  </p:sldIdLst>
  <p:sldSz cx="9144000" cy="6858000" type="screen4x3"/>
  <p:notesSz cx="6815138" cy="99441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 userDrawn="1">
          <p15:clr>
            <a:srgbClr val="A4A3A4"/>
          </p15:clr>
        </p15:guide>
        <p15:guide id="2" pos="214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609"/>
    <a:srgbClr val="21B7CF"/>
    <a:srgbClr val="FCCD4C"/>
    <a:srgbClr val="1F497D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75DCB02-9BB8-47FD-8907-85C794F793BA}" styleName="Style à thème 1 - Accentuation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C2FFA5D-87B4-456A-9821-1D502468CF0F}" styleName="Style à thème 1 - Accentuation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2163" autoAdjust="0"/>
  </p:normalViewPr>
  <p:slideViewPr>
    <p:cSldViewPr>
      <p:cViewPr varScale="1">
        <p:scale>
          <a:sx n="85" d="100"/>
          <a:sy n="85" d="100"/>
        </p:scale>
        <p:origin x="149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-2645" y="-86"/>
      </p:cViewPr>
      <p:guideLst>
        <p:guide orient="horz" pos="3132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ifiles\IR-E\03%20Projects\05%20Statistics\2016-01-13%20No%20of%20submitted-recommended%20projec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\\ifiles\IR-E\03%20Projects\05%20Statistics\2016-01-13%20No%20of%20submitted-recommended%20projec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232617932385271"/>
          <c:y val="0.16232679359846913"/>
          <c:w val="0.48522550308557638"/>
          <c:h val="0.77925382018792655"/>
        </c:manualLayout>
      </c:layout>
      <c:pie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Submitted</c:v>
                </c:pt>
              </c:strCache>
            </c:strRef>
          </c:tx>
          <c:dPt>
            <c:idx val="0"/>
            <c:bubble3D val="0"/>
            <c:spPr>
              <a:solidFill>
                <a:srgbClr val="FDC4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CB8C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15996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98C22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fld id="{5C6D8C3E-D652-48FA-90D0-943D3056FAB8}" type="VALUE">
                      <a:rPr lang="en-US"/>
                      <a:pPr/>
                      <a:t>[VALUE]</a:t>
                    </a:fld>
                    <a:r>
                      <a:rPr lang="en-US" baseline="0"/>
                      <a:t>, </a:t>
                    </a:r>
                    <a:br>
                      <a:rPr lang="en-US" baseline="0"/>
                    </a:br>
                    <a:fld id="{19CCD089-20E7-4FBE-AFAC-83BC9DC58074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77429E1D-723E-464D-88AE-CA2CFB46EAE7}" type="VALUE">
                      <a:rPr lang="en-US"/>
                      <a:pPr/>
                      <a:t>[VALUE]</a:t>
                    </a:fld>
                    <a:r>
                      <a:rPr lang="en-US" baseline="0"/>
                      <a:t>, </a:t>
                    </a:r>
                    <a:br>
                      <a:rPr lang="en-US" baseline="0"/>
                    </a:br>
                    <a:fld id="{AA278B9D-9C7A-4988-ACC3-7967054DAAE3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8C0B74F-B936-4F1C-A796-AEB63F72D83D}" type="VALUE">
                      <a:rPr lang="en-US"/>
                      <a:pPr/>
                      <a:t>[VALUE]</a:t>
                    </a:fld>
                    <a:r>
                      <a:rPr lang="en-US" baseline="0"/>
                      <a:t>, </a:t>
                    </a:r>
                    <a:br>
                      <a:rPr lang="en-US" baseline="0"/>
                    </a:br>
                    <a:fld id="{DA209C81-A9DA-4C0C-86EC-E06855D7BCBD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8AEEADFB-B873-44A2-936F-7C6949959445}" type="VALUE">
                      <a:rPr lang="en-US"/>
                      <a:pPr/>
                      <a:t>[VALUE]</a:t>
                    </a:fld>
                    <a:r>
                      <a:rPr lang="en-US" baseline="0"/>
                      <a:t>, </a:t>
                    </a:r>
                    <a:br>
                      <a:rPr lang="en-US" baseline="0"/>
                    </a:br>
                    <a:fld id="{DECC90E2-DDF2-4DCB-B847-495D8017C036}" type="PERCENTAGE">
                      <a:rPr lang="en-US" baseline="0"/>
                      <a:pPr/>
                      <a:t>[PERCENTAGE]</a:t>
                    </a:fld>
                    <a:endParaRPr lang="en-US" baseline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Sheet1!$A$4:$A$7</c:f>
              <c:strCache>
                <c:ptCount val="4"/>
                <c:pt idx="0">
                  <c:v>Innovation and research</c:v>
                </c:pt>
                <c:pt idx="1">
                  <c:v>SME competitiveness</c:v>
                </c:pt>
                <c:pt idx="2">
                  <c:v>Low-carbon economy</c:v>
                </c:pt>
                <c:pt idx="3">
                  <c:v>Environment and resource efficiency</c:v>
                </c:pt>
              </c:strCache>
            </c:strRef>
          </c:cat>
          <c:val>
            <c:numRef>
              <c:f>Sheet1!$B$4:$B$7</c:f>
              <c:numCache>
                <c:formatCode>General</c:formatCode>
                <c:ptCount val="4"/>
                <c:pt idx="0">
                  <c:v>67</c:v>
                </c:pt>
                <c:pt idx="1">
                  <c:v>81</c:v>
                </c:pt>
                <c:pt idx="2">
                  <c:v>54</c:v>
                </c:pt>
                <c:pt idx="3">
                  <c:v>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ysClr val="windowText" lastClr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71582849424767148"/>
          <c:y val="0.2756352689207372"/>
          <c:w val="0.28417150575232863"/>
          <c:h val="0.724364731079262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10845546598737"/>
          <c:y val="0.14586197598414991"/>
          <c:w val="0.60700313510583614"/>
          <c:h val="0.75751247546568901"/>
        </c:manualLayout>
      </c:layout>
      <c:pieChart>
        <c:varyColors val="1"/>
        <c:ser>
          <c:idx val="0"/>
          <c:order val="0"/>
          <c:tx>
            <c:strRef>
              <c:f>Sheet1!$C$3</c:f>
              <c:strCache>
                <c:ptCount val="1"/>
                <c:pt idx="0">
                  <c:v>Recommended</c:v>
                </c:pt>
              </c:strCache>
            </c:strRef>
          </c:tx>
          <c:dPt>
            <c:idx val="0"/>
            <c:bubble3D val="0"/>
            <c:spPr>
              <a:solidFill>
                <a:srgbClr val="FDC408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CB8C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15996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98C22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7D5F045D-EFBC-4CAA-8DEE-5A829ECCEDE8}" type="VALUE">
                      <a:rPr lang="en-US" sz="140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400" baseline="0"/>
                      <a:t>; </a:t>
                    </a:r>
                    <a:br>
                      <a:rPr lang="en-US" sz="1400" baseline="0"/>
                    </a:br>
                    <a:fld id="{78078996-8826-43CA-BC4C-672BF84D4B12}" type="PERCENTAGE">
                      <a:rPr lang="en-US" sz="1400" baseline="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[PERCENTAGE]</a:t>
                    </a:fld>
                    <a:endParaRPr lang="en-US" sz="14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EA107DF0-1961-4F98-AB3D-1B5245063D77}" type="VALUE">
                      <a:rPr lang="en-US" sz="140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400" baseline="0"/>
                      <a:t>; </a:t>
                    </a:r>
                    <a:br>
                      <a:rPr lang="en-US" sz="1400" baseline="0"/>
                    </a:br>
                    <a:fld id="{39B35305-EAF3-4E1B-BA12-BC814C276DA4}" type="PERCENTAGE">
                      <a:rPr lang="en-US" sz="1400" baseline="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[PERCENTAGE]</a:t>
                    </a:fld>
                    <a:endParaRPr lang="en-US" sz="14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8C56A6B4-B216-4E40-ABAB-07E334A847FA}" type="VALUE">
                      <a:rPr lang="en-US" sz="140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400" baseline="0"/>
                      <a:t>; </a:t>
                    </a:r>
                    <a:br>
                      <a:rPr lang="en-US" sz="1400" baseline="0"/>
                    </a:br>
                    <a:fld id="{B246186D-97CE-497D-8924-4772ECE81852}" type="PERCENTAGE">
                      <a:rPr lang="en-US" sz="1400" baseline="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[PERCENTAGE]</a:t>
                    </a:fld>
                    <a:endParaRPr lang="en-US" sz="14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400" b="1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0B5039F9-20F8-424D-AF8B-39763F34DBF5}" type="VALUE">
                      <a:rPr lang="en-US" sz="140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r>
                      <a:rPr lang="en-US" sz="1400" baseline="0"/>
                      <a:t>; </a:t>
                    </a:r>
                    <a:br>
                      <a:rPr lang="en-US" sz="1400" baseline="0"/>
                    </a:br>
                    <a:fld id="{044E90E7-40FA-4776-9EAF-0CB5EAC4BAA6}" type="PERCENTAGE">
                      <a:rPr lang="en-US" sz="1400" baseline="0"/>
                      <a:pPr>
                        <a:defRPr sz="1400" b="1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[PERCENTAGE]</a:t>
                    </a:fld>
                    <a:endParaRPr lang="en-US" sz="1400" baseline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separator>;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eparator>;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val>
            <c:numRef>
              <c:f>Sheet1!$C$4:$C$7</c:f>
              <c:numCache>
                <c:formatCode>General</c:formatCode>
                <c:ptCount val="4"/>
                <c:pt idx="0">
                  <c:v>21</c:v>
                </c:pt>
                <c:pt idx="1">
                  <c:v>18</c:v>
                </c:pt>
                <c:pt idx="2">
                  <c:v>15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spPr>
            <a:solidFill>
              <a:srgbClr val="FCCD4C"/>
            </a:solidFill>
            <a:ln>
              <a:noFill/>
            </a:ln>
            <a:effectLst/>
            <a:sp3d>
              <a:contourClr>
                <a:schemeClr val="bg1">
                  <a:lumMod val="50000"/>
                </a:schemeClr>
              </a:contourClr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05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Sheet1!$A$4:$A$34</c:f>
              <c:strCache>
                <c:ptCount val="31"/>
                <c:pt idx="0">
                  <c:v>Italy</c:v>
                </c:pt>
                <c:pt idx="1">
                  <c:v>Spain</c:v>
                </c:pt>
                <c:pt idx="2">
                  <c:v>United Kingdom</c:v>
                </c:pt>
                <c:pt idx="3">
                  <c:v>Hungary</c:v>
                </c:pt>
                <c:pt idx="4">
                  <c:v>Poland</c:v>
                </c:pt>
                <c:pt idx="5">
                  <c:v>Romania</c:v>
                </c:pt>
                <c:pt idx="6">
                  <c:v>Finland</c:v>
                </c:pt>
                <c:pt idx="7">
                  <c:v>Portugal</c:v>
                </c:pt>
                <c:pt idx="8">
                  <c:v>France</c:v>
                </c:pt>
                <c:pt idx="9">
                  <c:v>Germany</c:v>
                </c:pt>
                <c:pt idx="10">
                  <c:v>Slovenia</c:v>
                </c:pt>
                <c:pt idx="11">
                  <c:v>Netherlands</c:v>
                </c:pt>
                <c:pt idx="12">
                  <c:v>Greece</c:v>
                </c:pt>
                <c:pt idx="13">
                  <c:v>Sweden</c:v>
                </c:pt>
                <c:pt idx="14">
                  <c:v>Belgium</c:v>
                </c:pt>
                <c:pt idx="15">
                  <c:v>Bulgaria</c:v>
                </c:pt>
                <c:pt idx="16">
                  <c:v>Czech Republic</c:v>
                </c:pt>
                <c:pt idx="17">
                  <c:v>Latvia</c:v>
                </c:pt>
                <c:pt idx="18">
                  <c:v>Lithuania</c:v>
                </c:pt>
                <c:pt idx="19">
                  <c:v>Ireland</c:v>
                </c:pt>
                <c:pt idx="20">
                  <c:v>Denmark</c:v>
                </c:pt>
                <c:pt idx="21">
                  <c:v>Estonia</c:v>
                </c:pt>
                <c:pt idx="22">
                  <c:v>Austria</c:v>
                </c:pt>
                <c:pt idx="23">
                  <c:v>Norway</c:v>
                </c:pt>
                <c:pt idx="24">
                  <c:v>Croatia</c:v>
                </c:pt>
                <c:pt idx="25">
                  <c:v>Slovakia</c:v>
                </c:pt>
                <c:pt idx="26">
                  <c:v>Cyprus</c:v>
                </c:pt>
                <c:pt idx="27">
                  <c:v>Malta</c:v>
                </c:pt>
                <c:pt idx="28">
                  <c:v>Switzerland</c:v>
                </c:pt>
                <c:pt idx="29">
                  <c:v>Luxembourg</c:v>
                </c:pt>
                <c:pt idx="30">
                  <c:v>other</c:v>
                </c:pt>
              </c:strCache>
            </c:strRef>
          </c:cat>
          <c:val>
            <c:numRef>
              <c:f>Sheet1!$B$4:$B$34</c:f>
              <c:numCache>
                <c:formatCode>General</c:formatCode>
                <c:ptCount val="31"/>
                <c:pt idx="0">
                  <c:v>67</c:v>
                </c:pt>
                <c:pt idx="1">
                  <c:v>65</c:v>
                </c:pt>
                <c:pt idx="2">
                  <c:v>32</c:v>
                </c:pt>
                <c:pt idx="3">
                  <c:v>31</c:v>
                </c:pt>
                <c:pt idx="4">
                  <c:v>29</c:v>
                </c:pt>
                <c:pt idx="5">
                  <c:v>27</c:v>
                </c:pt>
                <c:pt idx="6">
                  <c:v>26</c:v>
                </c:pt>
                <c:pt idx="7">
                  <c:v>26</c:v>
                </c:pt>
                <c:pt idx="8">
                  <c:v>23</c:v>
                </c:pt>
                <c:pt idx="9">
                  <c:v>22</c:v>
                </c:pt>
                <c:pt idx="10">
                  <c:v>22</c:v>
                </c:pt>
                <c:pt idx="11">
                  <c:v>21</c:v>
                </c:pt>
                <c:pt idx="12">
                  <c:v>20</c:v>
                </c:pt>
                <c:pt idx="13">
                  <c:v>19</c:v>
                </c:pt>
                <c:pt idx="14">
                  <c:v>17</c:v>
                </c:pt>
                <c:pt idx="15">
                  <c:v>13</c:v>
                </c:pt>
                <c:pt idx="16">
                  <c:v>12</c:v>
                </c:pt>
                <c:pt idx="17">
                  <c:v>12</c:v>
                </c:pt>
                <c:pt idx="18">
                  <c:v>11</c:v>
                </c:pt>
                <c:pt idx="19">
                  <c:v>10</c:v>
                </c:pt>
                <c:pt idx="20">
                  <c:v>8</c:v>
                </c:pt>
                <c:pt idx="21">
                  <c:v>8</c:v>
                </c:pt>
                <c:pt idx="22">
                  <c:v>5</c:v>
                </c:pt>
                <c:pt idx="23">
                  <c:v>5</c:v>
                </c:pt>
                <c:pt idx="24">
                  <c:v>4</c:v>
                </c:pt>
                <c:pt idx="25">
                  <c:v>3</c:v>
                </c:pt>
                <c:pt idx="26">
                  <c:v>2</c:v>
                </c:pt>
                <c:pt idx="27">
                  <c:v>2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041-A846-B9AF-5FD44979E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6710496"/>
        <c:axId val="386711672"/>
        <c:axId val="0"/>
      </c:bar3DChart>
      <c:catAx>
        <c:axId val="3867104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3840000" spcFirstLastPara="1" vertOverflow="ellipsis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711672"/>
        <c:crosses val="autoZero"/>
        <c:auto val="1"/>
        <c:lblAlgn val="ctr"/>
        <c:lblOffset val="100"/>
        <c:noMultiLvlLbl val="0"/>
      </c:catAx>
      <c:valAx>
        <c:axId val="3867116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6710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050">
          <a:solidFill>
            <a:schemeClr val="tx1"/>
          </a:solidFill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6D730D-EA90-4E66-B66D-DA5F37ECF159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4ECF71F1-3EA4-46C2-BC46-7C12B8D21B02}">
      <dgm:prSet phldrT="[Text]"/>
      <dgm:spPr/>
      <dgm:t>
        <a:bodyPr/>
        <a:lstStyle/>
        <a:p>
          <a:r>
            <a:rPr lang="en-GB" dirty="0" smtClean="0"/>
            <a:t>261</a:t>
          </a:r>
          <a:endParaRPr lang="en-GB" dirty="0"/>
        </a:p>
      </dgm:t>
    </dgm:pt>
    <dgm:pt modelId="{CEB39A97-E4DA-47F3-8199-B81F7DBF7F35}" type="parTrans" cxnId="{A944A470-646A-428F-B24B-FF2626A57376}">
      <dgm:prSet/>
      <dgm:spPr/>
      <dgm:t>
        <a:bodyPr/>
        <a:lstStyle/>
        <a:p>
          <a:endParaRPr lang="en-GB"/>
        </a:p>
      </dgm:t>
    </dgm:pt>
    <dgm:pt modelId="{E1213022-2CA3-455F-A5B0-7D575834F806}" type="sibTrans" cxnId="{A944A470-646A-428F-B24B-FF2626A57376}">
      <dgm:prSet/>
      <dgm:spPr/>
      <dgm:t>
        <a:bodyPr/>
        <a:lstStyle/>
        <a:p>
          <a:endParaRPr lang="en-GB"/>
        </a:p>
      </dgm:t>
    </dgm:pt>
    <dgm:pt modelId="{65002F1F-B989-405D-960E-DFCC5CA0AB60}">
      <dgm:prSet phldrT="[Text]" custT="1"/>
      <dgm:spPr/>
      <dgm:t>
        <a:bodyPr/>
        <a:lstStyle/>
        <a:p>
          <a:r>
            <a:rPr lang="en-GB" sz="2800" dirty="0" smtClean="0"/>
            <a:t>175</a:t>
          </a:r>
          <a:endParaRPr lang="en-GB" sz="2800" dirty="0"/>
        </a:p>
      </dgm:t>
    </dgm:pt>
    <dgm:pt modelId="{13961BD4-FE71-4366-85AF-7D7AD1BCA955}" type="parTrans" cxnId="{42593D13-020A-4DF0-807D-A98923A58D84}">
      <dgm:prSet/>
      <dgm:spPr/>
      <dgm:t>
        <a:bodyPr/>
        <a:lstStyle/>
        <a:p>
          <a:endParaRPr lang="en-GB"/>
        </a:p>
      </dgm:t>
    </dgm:pt>
    <dgm:pt modelId="{809B1AD7-2361-429E-B3B9-8CCFB7524380}" type="sibTrans" cxnId="{42593D13-020A-4DF0-807D-A98923A58D84}">
      <dgm:prSet/>
      <dgm:spPr/>
      <dgm:t>
        <a:bodyPr/>
        <a:lstStyle/>
        <a:p>
          <a:endParaRPr lang="en-GB"/>
        </a:p>
      </dgm:t>
    </dgm:pt>
    <dgm:pt modelId="{7E3A7C55-A82E-49D3-A325-3FFCFE46F737}">
      <dgm:prSet phldrT="[Text]" custT="1"/>
      <dgm:spPr/>
      <dgm:t>
        <a:bodyPr/>
        <a:lstStyle/>
        <a:p>
          <a:r>
            <a:rPr lang="en-GB" sz="3200" b="1" dirty="0" smtClean="0"/>
            <a:t>64</a:t>
          </a:r>
          <a:endParaRPr lang="en-GB" sz="3200" b="1" dirty="0"/>
        </a:p>
      </dgm:t>
    </dgm:pt>
    <dgm:pt modelId="{359E9529-68C4-4D91-8EA2-63CB8A718890}" type="parTrans" cxnId="{C285B712-5710-4275-BD6F-708C85B342A8}">
      <dgm:prSet/>
      <dgm:spPr/>
      <dgm:t>
        <a:bodyPr/>
        <a:lstStyle/>
        <a:p>
          <a:endParaRPr lang="en-GB"/>
        </a:p>
      </dgm:t>
    </dgm:pt>
    <dgm:pt modelId="{2A7A1110-E68F-4BDE-B8C0-509B49BC2236}" type="sibTrans" cxnId="{C285B712-5710-4275-BD6F-708C85B342A8}">
      <dgm:prSet/>
      <dgm:spPr/>
      <dgm:t>
        <a:bodyPr/>
        <a:lstStyle/>
        <a:p>
          <a:endParaRPr lang="en-GB"/>
        </a:p>
      </dgm:t>
    </dgm:pt>
    <dgm:pt modelId="{3C20419E-C618-46AF-A49E-34207903855D}">
      <dgm:prSet phldrT="[Text]"/>
      <dgm:spPr/>
      <dgm:t>
        <a:bodyPr/>
        <a:lstStyle/>
        <a:p>
          <a:r>
            <a:rPr lang="en-GB" dirty="0" smtClean="0"/>
            <a:t>Submitted</a:t>
          </a:r>
          <a:endParaRPr lang="en-GB" dirty="0"/>
        </a:p>
      </dgm:t>
    </dgm:pt>
    <dgm:pt modelId="{A1A7D7AB-4F78-4886-B30E-97CDAE60DB56}" type="parTrans" cxnId="{A346ADC7-887F-4F42-A671-090B57F29E2A}">
      <dgm:prSet/>
      <dgm:spPr/>
      <dgm:t>
        <a:bodyPr/>
        <a:lstStyle/>
        <a:p>
          <a:endParaRPr lang="en-GB"/>
        </a:p>
      </dgm:t>
    </dgm:pt>
    <dgm:pt modelId="{81AB1353-E1F8-4B1E-ACAA-EAE5207F5A18}" type="sibTrans" cxnId="{A346ADC7-887F-4F42-A671-090B57F29E2A}">
      <dgm:prSet/>
      <dgm:spPr/>
      <dgm:t>
        <a:bodyPr/>
        <a:lstStyle/>
        <a:p>
          <a:endParaRPr lang="en-GB"/>
        </a:p>
      </dgm:t>
    </dgm:pt>
    <dgm:pt modelId="{F27C0D58-708B-483C-BB75-FC8C3DE12339}">
      <dgm:prSet phldrT="[Text]"/>
      <dgm:spPr/>
      <dgm:t>
        <a:bodyPr/>
        <a:lstStyle/>
        <a:p>
          <a:r>
            <a:rPr lang="en-GB" sz="1700" dirty="0" smtClean="0"/>
            <a:t>Eligible (67%)</a:t>
          </a:r>
          <a:endParaRPr lang="en-GB" sz="1700" dirty="0"/>
        </a:p>
      </dgm:t>
    </dgm:pt>
    <dgm:pt modelId="{AAF988E6-1E51-4D6C-924C-AFF99C6FD3E1}" type="parTrans" cxnId="{E42A4559-8A95-4766-89BE-87D70CCD0951}">
      <dgm:prSet/>
      <dgm:spPr/>
      <dgm:t>
        <a:bodyPr/>
        <a:lstStyle/>
        <a:p>
          <a:endParaRPr lang="en-GB"/>
        </a:p>
      </dgm:t>
    </dgm:pt>
    <dgm:pt modelId="{6C247F68-E15F-47DD-9EBE-D9C41CA46A63}" type="sibTrans" cxnId="{E42A4559-8A95-4766-89BE-87D70CCD0951}">
      <dgm:prSet/>
      <dgm:spPr/>
      <dgm:t>
        <a:bodyPr/>
        <a:lstStyle/>
        <a:p>
          <a:endParaRPr lang="en-GB"/>
        </a:p>
      </dgm:t>
    </dgm:pt>
    <dgm:pt modelId="{941642EE-1F36-401E-AFCB-6D4C280F1F93}">
      <dgm:prSet phldrT="[Text]"/>
      <dgm:spPr/>
      <dgm:t>
        <a:bodyPr/>
        <a:lstStyle/>
        <a:p>
          <a:r>
            <a:rPr lang="en-GB" sz="1600" dirty="0" smtClean="0"/>
            <a:t>Approved (24.5%)</a:t>
          </a:r>
          <a:endParaRPr lang="en-GB" sz="1600" dirty="0"/>
        </a:p>
      </dgm:t>
    </dgm:pt>
    <dgm:pt modelId="{448FFFC2-2018-4A54-A7C8-B8DAC0C49AF1}" type="parTrans" cxnId="{FDE85B2E-4FBD-4102-BE3C-51B41C9A08B7}">
      <dgm:prSet/>
      <dgm:spPr/>
      <dgm:t>
        <a:bodyPr/>
        <a:lstStyle/>
        <a:p>
          <a:endParaRPr lang="en-GB"/>
        </a:p>
      </dgm:t>
    </dgm:pt>
    <dgm:pt modelId="{17E817A8-3CD4-4734-BB81-7C9ED0794F4E}" type="sibTrans" cxnId="{FDE85B2E-4FBD-4102-BE3C-51B41C9A08B7}">
      <dgm:prSet/>
      <dgm:spPr/>
      <dgm:t>
        <a:bodyPr/>
        <a:lstStyle/>
        <a:p>
          <a:endParaRPr lang="en-GB"/>
        </a:p>
      </dgm:t>
    </dgm:pt>
    <dgm:pt modelId="{1200FEFD-F702-4E04-AA1B-FD7216639FCC}" type="pres">
      <dgm:prSet presAssocID="{196D730D-EA90-4E66-B66D-DA5F37ECF159}" presName="arrowDiagram" presStyleCnt="0">
        <dgm:presLayoutVars>
          <dgm:chMax val="5"/>
          <dgm:dir/>
          <dgm:resizeHandles val="exact"/>
        </dgm:presLayoutVars>
      </dgm:prSet>
      <dgm:spPr/>
    </dgm:pt>
    <dgm:pt modelId="{F7542D14-19FB-4C6C-8283-DAA0B6C82524}" type="pres">
      <dgm:prSet presAssocID="{196D730D-EA90-4E66-B66D-DA5F37ECF159}" presName="arrow" presStyleLbl="bgShp" presStyleIdx="0" presStyleCnt="1"/>
      <dgm:spPr/>
    </dgm:pt>
    <dgm:pt modelId="{F4138D5D-8E7C-4354-8A2F-041E98C02A08}" type="pres">
      <dgm:prSet presAssocID="{196D730D-EA90-4E66-B66D-DA5F37ECF159}" presName="arrowDiagram3" presStyleCnt="0"/>
      <dgm:spPr/>
    </dgm:pt>
    <dgm:pt modelId="{E8BDF1D1-A523-477E-81C2-D3DE785E2B83}" type="pres">
      <dgm:prSet presAssocID="{4ECF71F1-3EA4-46C2-BC46-7C12B8D21B02}" presName="bullet3a" presStyleLbl="node1" presStyleIdx="0" presStyleCnt="3"/>
      <dgm:spPr/>
    </dgm:pt>
    <dgm:pt modelId="{F8A2B771-105E-4ADD-AFAC-E8DE997B7782}" type="pres">
      <dgm:prSet presAssocID="{4ECF71F1-3EA4-46C2-BC46-7C12B8D21B02}" presName="textBox3a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D05318A-1CE6-4F1B-8809-30CE44CF81F2}" type="pres">
      <dgm:prSet presAssocID="{65002F1F-B989-405D-960E-DFCC5CA0AB60}" presName="bullet3b" presStyleLbl="node1" presStyleIdx="1" presStyleCnt="3"/>
      <dgm:spPr/>
    </dgm:pt>
    <dgm:pt modelId="{7FE24A61-79B7-4FCD-A482-CC6F43E02199}" type="pres">
      <dgm:prSet presAssocID="{65002F1F-B989-405D-960E-DFCC5CA0AB60}" presName="textBox3b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B883E35-8210-446A-804E-5C8663449389}" type="pres">
      <dgm:prSet presAssocID="{7E3A7C55-A82E-49D3-A325-3FFCFE46F737}" presName="bullet3c" presStyleLbl="node1" presStyleIdx="2" presStyleCnt="3"/>
      <dgm:spPr/>
    </dgm:pt>
    <dgm:pt modelId="{C4BF6851-85DF-4531-9A9E-900FFCFBF7A2}" type="pres">
      <dgm:prSet presAssocID="{7E3A7C55-A82E-49D3-A325-3FFCFE46F737}" presName="textBox3c" presStyleLbl="revTx" presStyleIdx="2" presStyleCnt="3" custScaleX="123983" custLinFactNeighborX="13363" custLinFactNeighborY="-6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E78616B2-8DF2-42FA-BC7A-5E6AE636C039}" type="presOf" srcId="{F27C0D58-708B-483C-BB75-FC8C3DE12339}" destId="{7FE24A61-79B7-4FCD-A482-CC6F43E02199}" srcOrd="0" destOrd="1" presId="urn:microsoft.com/office/officeart/2005/8/layout/arrow2"/>
    <dgm:cxn modelId="{6676BB28-2AE2-4EF3-B5CB-E72D4A021F13}" type="presOf" srcId="{65002F1F-B989-405D-960E-DFCC5CA0AB60}" destId="{7FE24A61-79B7-4FCD-A482-CC6F43E02199}" srcOrd="0" destOrd="0" presId="urn:microsoft.com/office/officeart/2005/8/layout/arrow2"/>
    <dgm:cxn modelId="{9486F075-6F08-4951-AF62-31061C41CF7B}" type="presOf" srcId="{4ECF71F1-3EA4-46C2-BC46-7C12B8D21B02}" destId="{F8A2B771-105E-4ADD-AFAC-E8DE997B7782}" srcOrd="0" destOrd="0" presId="urn:microsoft.com/office/officeart/2005/8/layout/arrow2"/>
    <dgm:cxn modelId="{FDE85B2E-4FBD-4102-BE3C-51B41C9A08B7}" srcId="{7E3A7C55-A82E-49D3-A325-3FFCFE46F737}" destId="{941642EE-1F36-401E-AFCB-6D4C280F1F93}" srcOrd="0" destOrd="0" parTransId="{448FFFC2-2018-4A54-A7C8-B8DAC0C49AF1}" sibTransId="{17E817A8-3CD4-4734-BB81-7C9ED0794F4E}"/>
    <dgm:cxn modelId="{42593D13-020A-4DF0-807D-A98923A58D84}" srcId="{196D730D-EA90-4E66-B66D-DA5F37ECF159}" destId="{65002F1F-B989-405D-960E-DFCC5CA0AB60}" srcOrd="1" destOrd="0" parTransId="{13961BD4-FE71-4366-85AF-7D7AD1BCA955}" sibTransId="{809B1AD7-2361-429E-B3B9-8CCFB7524380}"/>
    <dgm:cxn modelId="{C285B712-5710-4275-BD6F-708C85B342A8}" srcId="{196D730D-EA90-4E66-B66D-DA5F37ECF159}" destId="{7E3A7C55-A82E-49D3-A325-3FFCFE46F737}" srcOrd="2" destOrd="0" parTransId="{359E9529-68C4-4D91-8EA2-63CB8A718890}" sibTransId="{2A7A1110-E68F-4BDE-B8C0-509B49BC2236}"/>
    <dgm:cxn modelId="{3230CD1E-E117-4AB9-B885-D748F4146777}" type="presOf" srcId="{941642EE-1F36-401E-AFCB-6D4C280F1F93}" destId="{C4BF6851-85DF-4531-9A9E-900FFCFBF7A2}" srcOrd="0" destOrd="1" presId="urn:microsoft.com/office/officeart/2005/8/layout/arrow2"/>
    <dgm:cxn modelId="{E42A4559-8A95-4766-89BE-87D70CCD0951}" srcId="{65002F1F-B989-405D-960E-DFCC5CA0AB60}" destId="{F27C0D58-708B-483C-BB75-FC8C3DE12339}" srcOrd="0" destOrd="0" parTransId="{AAF988E6-1E51-4D6C-924C-AFF99C6FD3E1}" sibTransId="{6C247F68-E15F-47DD-9EBE-D9C41CA46A63}"/>
    <dgm:cxn modelId="{574DF0A5-529A-44E9-8FAD-D2EA23F6FB3C}" type="presOf" srcId="{196D730D-EA90-4E66-B66D-DA5F37ECF159}" destId="{1200FEFD-F702-4E04-AA1B-FD7216639FCC}" srcOrd="0" destOrd="0" presId="urn:microsoft.com/office/officeart/2005/8/layout/arrow2"/>
    <dgm:cxn modelId="{30C157EF-9C1A-4F6E-9307-8DBA170D6BA6}" type="presOf" srcId="{3C20419E-C618-46AF-A49E-34207903855D}" destId="{F8A2B771-105E-4ADD-AFAC-E8DE997B7782}" srcOrd="0" destOrd="1" presId="urn:microsoft.com/office/officeart/2005/8/layout/arrow2"/>
    <dgm:cxn modelId="{A944A470-646A-428F-B24B-FF2626A57376}" srcId="{196D730D-EA90-4E66-B66D-DA5F37ECF159}" destId="{4ECF71F1-3EA4-46C2-BC46-7C12B8D21B02}" srcOrd="0" destOrd="0" parTransId="{CEB39A97-E4DA-47F3-8199-B81F7DBF7F35}" sibTransId="{E1213022-2CA3-455F-A5B0-7D575834F806}"/>
    <dgm:cxn modelId="{A346ADC7-887F-4F42-A671-090B57F29E2A}" srcId="{4ECF71F1-3EA4-46C2-BC46-7C12B8D21B02}" destId="{3C20419E-C618-46AF-A49E-34207903855D}" srcOrd="0" destOrd="0" parTransId="{A1A7D7AB-4F78-4886-B30E-97CDAE60DB56}" sibTransId="{81AB1353-E1F8-4B1E-ACAA-EAE5207F5A18}"/>
    <dgm:cxn modelId="{72D204E8-4B46-48F6-9CC1-99820FA02ABD}" type="presOf" srcId="{7E3A7C55-A82E-49D3-A325-3FFCFE46F737}" destId="{C4BF6851-85DF-4531-9A9E-900FFCFBF7A2}" srcOrd="0" destOrd="0" presId="urn:microsoft.com/office/officeart/2005/8/layout/arrow2"/>
    <dgm:cxn modelId="{551B21EE-7E4D-49A0-A01B-4A9CF2C61762}" type="presParOf" srcId="{1200FEFD-F702-4E04-AA1B-FD7216639FCC}" destId="{F7542D14-19FB-4C6C-8283-DAA0B6C82524}" srcOrd="0" destOrd="0" presId="urn:microsoft.com/office/officeart/2005/8/layout/arrow2"/>
    <dgm:cxn modelId="{57710BB2-E7F7-469C-8BAB-02A5174AD020}" type="presParOf" srcId="{1200FEFD-F702-4E04-AA1B-FD7216639FCC}" destId="{F4138D5D-8E7C-4354-8A2F-041E98C02A08}" srcOrd="1" destOrd="0" presId="urn:microsoft.com/office/officeart/2005/8/layout/arrow2"/>
    <dgm:cxn modelId="{E5DD79DF-05AB-41AA-A73B-8AC9CD3EF04F}" type="presParOf" srcId="{F4138D5D-8E7C-4354-8A2F-041E98C02A08}" destId="{E8BDF1D1-A523-477E-81C2-D3DE785E2B83}" srcOrd="0" destOrd="0" presId="urn:microsoft.com/office/officeart/2005/8/layout/arrow2"/>
    <dgm:cxn modelId="{5231CCAE-FD76-4624-AF89-B9449CCA72C7}" type="presParOf" srcId="{F4138D5D-8E7C-4354-8A2F-041E98C02A08}" destId="{F8A2B771-105E-4ADD-AFAC-E8DE997B7782}" srcOrd="1" destOrd="0" presId="urn:microsoft.com/office/officeart/2005/8/layout/arrow2"/>
    <dgm:cxn modelId="{7E8E67C0-75CA-44C0-8E68-1910B3D1F2AE}" type="presParOf" srcId="{F4138D5D-8E7C-4354-8A2F-041E98C02A08}" destId="{9D05318A-1CE6-4F1B-8809-30CE44CF81F2}" srcOrd="2" destOrd="0" presId="urn:microsoft.com/office/officeart/2005/8/layout/arrow2"/>
    <dgm:cxn modelId="{FB6C10CB-822C-444B-B944-AB73F9D844F6}" type="presParOf" srcId="{F4138D5D-8E7C-4354-8A2F-041E98C02A08}" destId="{7FE24A61-79B7-4FCD-A482-CC6F43E02199}" srcOrd="3" destOrd="0" presId="urn:microsoft.com/office/officeart/2005/8/layout/arrow2"/>
    <dgm:cxn modelId="{767C0E2F-0013-47FF-A4B2-30369DC3CABC}" type="presParOf" srcId="{F4138D5D-8E7C-4354-8A2F-041E98C02A08}" destId="{7B883E35-8210-446A-804E-5C8663449389}" srcOrd="4" destOrd="0" presId="urn:microsoft.com/office/officeart/2005/8/layout/arrow2"/>
    <dgm:cxn modelId="{32AA7BEE-6F45-4A0E-B977-9C6291A6B269}" type="presParOf" srcId="{F4138D5D-8E7C-4354-8A2F-041E98C02A08}" destId="{C4BF6851-85DF-4531-9A9E-900FFCFBF7A2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3226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60335" y="0"/>
            <a:ext cx="2953226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614BCC57-04AA-4404-8BAD-6DB0D3B48556}" type="datetimeFigureOut">
              <a:rPr lang="fr-FR" smtClean="0"/>
              <a:t>18/04/2016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1514" y="4723449"/>
            <a:ext cx="5452110" cy="4474845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53226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60335" y="9445169"/>
            <a:ext cx="2953226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935BECE1-868B-4983-9655-ECCB303A16B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3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ogo only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00632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pag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1205802"/>
            <a:ext cx="5111750" cy="492036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2492896"/>
            <a:ext cx="3008313" cy="3057203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628785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ONTENTpage Image square + leg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11126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285750" y="6492875"/>
            <a:ext cx="428625" cy="365125"/>
          </a:xfrm>
          <a:prstGeom prst="rect">
            <a:avLst/>
          </a:prstGeom>
        </p:spPr>
        <p:txBody>
          <a:bodyPr/>
          <a:lstStyle>
            <a:lvl1pPr algn="r" eaLnBrk="1" hangingPunct="1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E9FEEBF1-E0C1-44AA-A5B9-DF3AC540E744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52050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up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9144001" cy="6813376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3405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width titl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pour une image  7"/>
          <p:cNvSpPr>
            <a:spLocks noGrp="1"/>
          </p:cNvSpPr>
          <p:nvPr>
            <p:ph type="pic" sz="quarter" idx="10"/>
          </p:nvPr>
        </p:nvSpPr>
        <p:spPr>
          <a:xfrm>
            <a:off x="0" y="1340769"/>
            <a:ext cx="9144001" cy="5472608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2524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BIG ORIG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9318"/>
            <a:ext cx="7123048" cy="6602068"/>
          </a:xfrm>
          <a:prstGeom prst="rect">
            <a:avLst/>
          </a:prstGeom>
        </p:spPr>
      </p:pic>
      <p:grpSp>
        <p:nvGrpSpPr>
          <p:cNvPr id="3" name="Groupe 2"/>
          <p:cNvGrpSpPr/>
          <p:nvPr userDrawn="1"/>
        </p:nvGrpSpPr>
        <p:grpSpPr>
          <a:xfrm>
            <a:off x="443381" y="5395744"/>
            <a:ext cx="2178739" cy="841568"/>
            <a:chOff x="443381" y="5395744"/>
            <a:chExt cx="2178739" cy="84156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381" y="5395744"/>
              <a:ext cx="2178739" cy="634212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506716" y="6054752"/>
              <a:ext cx="2064998" cy="18256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European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Union</a:t>
              </a:r>
              <a:r>
                <a:rPr lang="en-GB" sz="630" baseline="0" dirty="0" smtClean="0">
                  <a:effectLst/>
                  <a:latin typeface="+mn-lt"/>
                  <a:ea typeface="Arial"/>
                  <a:cs typeface="Times New Roman"/>
                </a:rPr>
                <a:t> | European </a:t>
              </a:r>
              <a:r>
                <a:rPr lang="en-GB" sz="630" baseline="0" dirty="0">
                  <a:effectLst/>
                  <a:latin typeface="Arial"/>
                  <a:ea typeface="Arial"/>
                  <a:cs typeface="Times New Roman"/>
                </a:rPr>
                <a:t>Regional Development </a:t>
              </a:r>
              <a:r>
                <a:rPr lang="en-GB" sz="630" baseline="0" dirty="0" smtClean="0">
                  <a:effectLst/>
                  <a:latin typeface="Arial"/>
                  <a:ea typeface="Arial"/>
                  <a:cs typeface="Times New Roman"/>
                </a:rPr>
                <a:t>Fund</a:t>
              </a:r>
            </a:p>
            <a:p>
              <a:pPr algn="just">
                <a:lnSpc>
                  <a:spcPct val="115000"/>
                </a:lnSpc>
                <a:spcAft>
                  <a:spcPts val="1000"/>
                </a:spcAft>
              </a:pP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6093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943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 +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0" hasCustomPrompt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Name, </a:t>
            </a:r>
            <a:r>
              <a:rPr lang="en-GB" dirty="0" smtClean="0"/>
              <a:t>person</a:t>
            </a:r>
            <a:endParaRPr lang="en-GB" dirty="0"/>
          </a:p>
        </p:txBody>
      </p:sp>
      <p:sp>
        <p:nvSpPr>
          <p:cNvPr id="16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Position</a:t>
            </a:r>
            <a:endParaRPr lang="en-GB" dirty="0"/>
          </a:p>
        </p:txBody>
      </p:sp>
      <p:sp>
        <p:nvSpPr>
          <p:cNvPr id="18" name="Espace réservé du texte 2"/>
          <p:cNvSpPr>
            <a:spLocks noGrp="1"/>
          </p:cNvSpPr>
          <p:nvPr>
            <p:ph type="body" sz="quarter" idx="12" hasCustomPrompt="1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</p:spPr>
        <p:txBody>
          <a:bodyPr tIns="0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9144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3716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1828800" indent="0">
              <a:buNone/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fr-FR" dirty="0" smtClean="0"/>
              <a:t>Institution</a:t>
            </a:r>
            <a:endParaRPr lang="en-GB" dirty="0"/>
          </a:p>
        </p:txBody>
      </p:sp>
      <p:sp>
        <p:nvSpPr>
          <p:cNvPr id="20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22" name="Groupe 21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23" name="Image 22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24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7" name="Espace réservé du texte 6"/>
          <p:cNvSpPr>
            <a:spLocks noGrp="1"/>
          </p:cNvSpPr>
          <p:nvPr>
            <p:ph type="body" sz="quarter" idx="14" hasCustomPrompt="1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</p:spPr>
        <p:txBody>
          <a:bodyPr>
            <a:normAutofit/>
          </a:bodyPr>
          <a:lstStyle>
            <a:lvl1pPr algn="r">
              <a:defRPr sz="1800" b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fr-FR" dirty="0" smtClean="0"/>
              <a:t>Venue</a:t>
            </a:r>
            <a:r>
              <a:rPr lang="en-GB" b="0" dirty="0" smtClean="0">
                <a:solidFill>
                  <a:schemeClr val="bg1">
                    <a:lumMod val="50000"/>
                  </a:schemeClr>
                </a:solidFill>
                <a:sym typeface="Webdings" panose="05030102010509060703" pitchFamily="18" charset="2"/>
              </a:rPr>
              <a:t> </a:t>
            </a:r>
            <a:r>
              <a:rPr lang="fr-FR" dirty="0" smtClean="0"/>
              <a:t> 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1343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hank you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en-GB" dirty="0"/>
          </a:p>
        </p:txBody>
      </p:sp>
      <p:sp>
        <p:nvSpPr>
          <p:cNvPr id="10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467544" y="6165304"/>
            <a:ext cx="3775980" cy="43204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www.interregeurope.eu</a:t>
            </a:r>
            <a:endParaRPr lang="en-GB" dirty="0"/>
          </a:p>
        </p:txBody>
      </p:sp>
      <p:grpSp>
        <p:nvGrpSpPr>
          <p:cNvPr id="11" name="Groupe 10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12" name="Image 1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13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  <p:sp>
        <p:nvSpPr>
          <p:cNvPr id="14" name="Sous-titre 2"/>
          <p:cNvSpPr txBox="1">
            <a:spLocks/>
          </p:cNvSpPr>
          <p:nvPr userDrawn="1"/>
        </p:nvSpPr>
        <p:spPr>
          <a:xfrm>
            <a:off x="5724128" y="6165304"/>
            <a:ext cx="2808312" cy="432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1600" dirty="0" err="1" smtClean="0"/>
              <a:t>Interregeurope</a:t>
            </a:r>
            <a:endParaRPr lang="en-GB" sz="1600" dirty="0"/>
          </a:p>
        </p:txBody>
      </p:sp>
      <p:pic>
        <p:nvPicPr>
          <p:cNvPr id="17" name="Image 1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6165304"/>
            <a:ext cx="1312080" cy="345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749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grpSp>
        <p:nvGrpSpPr>
          <p:cNvPr id="3" name="Groupe 2"/>
          <p:cNvGrpSpPr/>
          <p:nvPr userDrawn="1"/>
        </p:nvGrpSpPr>
        <p:grpSpPr>
          <a:xfrm>
            <a:off x="898267" y="560128"/>
            <a:ext cx="3345257" cy="1212688"/>
            <a:chOff x="898267" y="344104"/>
            <a:chExt cx="3345257" cy="1212688"/>
          </a:xfrm>
        </p:grpSpPr>
        <p:pic>
          <p:nvPicPr>
            <p:cNvPr id="4" name="Image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8267" y="344104"/>
              <a:ext cx="3080732" cy="896775"/>
            </a:xfrm>
            <a:prstGeom prst="rect">
              <a:avLst/>
            </a:prstGeom>
          </p:spPr>
        </p:pic>
        <p:sp>
          <p:nvSpPr>
            <p:cNvPr id="5" name="Zone de texte 3"/>
            <p:cNvSpPr txBox="1"/>
            <p:nvPr userDrawn="1"/>
          </p:nvSpPr>
          <p:spPr>
            <a:xfrm>
              <a:off x="971600" y="1272391"/>
              <a:ext cx="3271924" cy="284401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GB" sz="900" dirty="0">
                  <a:effectLst/>
                  <a:latin typeface="Arial"/>
                  <a:ea typeface="Arial"/>
                  <a:cs typeface="Times New Roman"/>
                </a:rPr>
                <a:t>European Union | European Regional Development Fund</a:t>
              </a:r>
              <a:endParaRPr lang="fr-FR" sz="900" dirty="0">
                <a:effectLst/>
                <a:latin typeface="Arial"/>
                <a:ea typeface="Arial"/>
                <a:cs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57948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ONTENT 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227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page 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8207375" cy="5183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140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457200" y="1368000"/>
            <a:ext cx="4103687" cy="5040000"/>
          </a:xfr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>
          <a:xfrm>
            <a:off x="4716016" y="1368000"/>
            <a:ext cx="4104000" cy="5040000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92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RANSI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 smtClean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0350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"/>
          <p:cNvSpPr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4" name="ZoneTexte 3"/>
          <p:cNvSpPr txBox="1"/>
          <p:nvPr userDrawn="1"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1" name="Espace réservé du tableau 10"/>
          <p:cNvSpPr>
            <a:spLocks noGrp="1"/>
          </p:cNvSpPr>
          <p:nvPr>
            <p:ph type="tbl" sz="quarter" idx="10"/>
          </p:nvPr>
        </p:nvSpPr>
        <p:spPr>
          <a:xfrm>
            <a:off x="467544" y="1196975"/>
            <a:ext cx="8208144" cy="3816350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1" hasCustomPrompt="1"/>
          </p:nvPr>
        </p:nvSpPr>
        <p:spPr>
          <a:xfrm>
            <a:off x="467544" y="5157788"/>
            <a:ext cx="8208144" cy="1223540"/>
          </a:xfrm>
        </p:spPr>
        <p:txBody>
          <a:bodyPr>
            <a:normAutofit/>
          </a:bodyPr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err="1" smtClean="0"/>
              <a:t>Legend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80958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8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11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687430588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5" name="Image 2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27" y="-314057"/>
            <a:ext cx="3496061" cy="3240360"/>
          </a:xfrm>
          <a:prstGeom prst="rect">
            <a:avLst/>
          </a:prstGeom>
        </p:spPr>
      </p:pic>
      <p:sp>
        <p:nvSpPr>
          <p:cNvPr id="6" name="Zone de texte 2"/>
          <p:cNvSpPr txBox="1"/>
          <p:nvPr userDrawn="1"/>
        </p:nvSpPr>
        <p:spPr>
          <a:xfrm>
            <a:off x="5780081" y="1778347"/>
            <a:ext cx="2002951" cy="47126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Aft>
                <a:spcPts val="1000"/>
              </a:spcAft>
            </a:pP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Sharing solutions </a:t>
            </a: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/>
            </a:r>
            <a:b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</a:br>
            <a:r>
              <a:rPr lang="en-GB" sz="12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for </a:t>
            </a:r>
            <a:r>
              <a:rPr lang="en-GB" sz="1200" i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Arial"/>
                <a:ea typeface="Arial"/>
                <a:cs typeface="Times New Roman"/>
              </a:rPr>
              <a:t>better regional policies</a:t>
            </a:r>
            <a:endParaRPr lang="fr-FR" sz="1200" i="1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Arial"/>
              <a:ea typeface="Arial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3117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85" r:id="rId2"/>
    <p:sldLayoutId id="2147483694" r:id="rId3"/>
    <p:sldLayoutId id="2147483683" r:id="rId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 typeface="Arial" panose="020B0604020202020204" pitchFamily="34" charset="0"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</p:txBody>
      </p:sp>
      <p:graphicFrame>
        <p:nvGraphicFramePr>
          <p:cNvPr id="9" name="Tableau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4234253785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10" name="Imag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8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7882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703" r:id="rId2"/>
    <p:sldLayoutId id="2147483671" r:id="rId3"/>
    <p:sldLayoutId id="2147483670" r:id="rId4"/>
    <p:sldLayoutId id="2147483684" r:id="rId5"/>
    <p:sldLayoutId id="2147483675" r:id="rId6"/>
    <p:sldLayoutId id="2147483676" r:id="rId7"/>
    <p:sldLayoutId id="2147483707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24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anose="05000000000000000000" pitchFamily="2" charset="2"/>
        <a:buChar char="§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spcBef>
          <a:spcPct val="20000"/>
        </a:spcBef>
        <a:buFontTx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FontTx/>
        <a:buNone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Font typeface="Courier New" panose="02070309020205020404" pitchFamily="49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GB" dirty="0"/>
          </a:p>
        </p:txBody>
      </p:sp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3022144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38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Tx/>
        <a:buNone/>
        <a:tabLst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marR="0" indent="-228600" algn="l" defTabSz="9144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Courier New" panose="02070309020205020404" pitchFamily="49" charset="0"/>
        <a:buChar char="o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849294327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9154" y="173697"/>
            <a:ext cx="715334" cy="66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992487"/>
      </p:ext>
    </p:extLst>
  </p:cSld>
  <p:clrMap bg1="lt1" tx1="dk1" bg2="lt2" tx2="dk2" accent1="accent1" accent2="accent2" accent3="accent3" accent4="accent4" accent5="accent5" accent6="accent6" hlink="hlink" folHlink="folHlink"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2"/>
          <p:cNvSpPr txBox="1">
            <a:spLocks/>
          </p:cNvSpPr>
          <p:nvPr userDrawn="1"/>
        </p:nvSpPr>
        <p:spPr>
          <a:xfrm>
            <a:off x="7236296" y="6528636"/>
            <a:ext cx="1800225" cy="284740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F4756C1-1FC7-4D71-B0D7-8887FC1017FC}" type="slidenum">
              <a:rPr lang="en-GB" smtClean="0"/>
              <a:pPr/>
              <a:t>‹#›</a:t>
            </a:fld>
            <a:endParaRPr lang="en-GB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136558550"/>
              </p:ext>
            </p:extLst>
          </p:nvPr>
        </p:nvGraphicFramePr>
        <p:xfrm>
          <a:off x="0" y="6807656"/>
          <a:ext cx="9144000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54816">
                <a:tc>
                  <a:txBody>
                    <a:bodyPr/>
                    <a:lstStyle/>
                    <a:p>
                      <a:endParaRPr lang="en-GB" sz="800" dirty="0">
                        <a:ln w="3175">
                          <a:solidFill>
                            <a:schemeClr val="accent1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4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3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ln w="3175">
                          <a:solidFill>
                            <a:schemeClr val="accent2"/>
                          </a:solidFill>
                        </a:ln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65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Jason Martinez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Policy Officer, </a:t>
            </a:r>
            <a:r>
              <a:rPr lang="en-GB" dirty="0" err="1" smtClean="0"/>
              <a:t>Interreg</a:t>
            </a:r>
            <a:r>
              <a:rPr lang="en-GB" dirty="0" smtClean="0"/>
              <a:t> Europe Secretariat</a:t>
            </a:r>
            <a:endParaRPr lang="en-GB" dirty="0"/>
          </a:p>
        </p:txBody>
      </p:sp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/>
              <a:t>Overview 1</a:t>
            </a:r>
            <a:r>
              <a:rPr lang="en-GB" b="1" baseline="30000" dirty="0" smtClean="0"/>
              <a:t>st</a:t>
            </a:r>
            <a:r>
              <a:rPr lang="en-GB" b="1" dirty="0" smtClean="0"/>
              <a:t> Call 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 smtClean="0"/>
              <a:t>20 April 2016</a:t>
            </a:r>
            <a:r>
              <a:rPr lang="en-GB" dirty="0" smtClean="0">
                <a:sym typeface="Webdings" panose="05030102010509060703" pitchFamily="18" charset="2"/>
              </a:rPr>
              <a:t></a:t>
            </a:r>
            <a:r>
              <a:rPr lang="fr-FR" dirty="0" smtClean="0"/>
              <a:t>Info Day in </a:t>
            </a:r>
            <a:r>
              <a:rPr lang="fr-FR" dirty="0" err="1" smtClean="0"/>
              <a:t>Nicosia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521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1340" t="24360" r="39048" b="31600"/>
          <a:stretch/>
        </p:blipFill>
        <p:spPr>
          <a:xfrm>
            <a:off x="827584" y="1484784"/>
            <a:ext cx="7560840" cy="3775348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7200" y="432000"/>
            <a:ext cx="8229600" cy="56207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mtClean="0"/>
              <a:t>Overview 1</a:t>
            </a:r>
            <a:r>
              <a:rPr lang="en-GB" baseline="30000" smtClean="0"/>
              <a:t>st</a:t>
            </a:r>
            <a:r>
              <a:rPr lang="en-GB" smtClean="0"/>
              <a:t>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6652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2040" t="2544" r="2040" b="3943"/>
          <a:stretch/>
        </p:blipFill>
        <p:spPr>
          <a:xfrm>
            <a:off x="2136508" y="3672421"/>
            <a:ext cx="3875651" cy="3133505"/>
          </a:xfrm>
          <a:prstGeom prst="rect">
            <a:avLst/>
          </a:prstGeom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Overview 1</a:t>
            </a:r>
            <a:r>
              <a:rPr lang="en-GB" baseline="30000" dirty="0" smtClean="0"/>
              <a:t>st</a:t>
            </a:r>
            <a:r>
              <a:rPr lang="en-GB" dirty="0" smtClean="0"/>
              <a:t> Call</a:t>
            </a:r>
            <a:endParaRPr lang="en-GB" dirty="0"/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56661" y="994074"/>
          <a:ext cx="5064224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l="10878" t="1519" r="9140" b="1490"/>
          <a:stretch/>
        </p:blipFill>
        <p:spPr>
          <a:xfrm>
            <a:off x="6012160" y="3719869"/>
            <a:ext cx="2880320" cy="279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9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4860090"/>
              </p:ext>
            </p:extLst>
          </p:nvPr>
        </p:nvGraphicFramePr>
        <p:xfrm>
          <a:off x="-180528" y="2361013"/>
          <a:ext cx="5625374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841065"/>
              </p:ext>
            </p:extLst>
          </p:nvPr>
        </p:nvGraphicFramePr>
        <p:xfrm>
          <a:off x="5076056" y="2579895"/>
          <a:ext cx="4416876" cy="3585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</p:spPr>
        <p:txBody>
          <a:bodyPr/>
          <a:lstStyle/>
          <a:p>
            <a:r>
              <a:rPr lang="en-GB" dirty="0" smtClean="0"/>
              <a:t>Thematic coverage</a:t>
            </a:r>
            <a:endParaRPr lang="en-GB" dirty="0"/>
          </a:p>
        </p:txBody>
      </p:sp>
      <p:sp>
        <p:nvSpPr>
          <p:cNvPr id="9" name="Content Placeholder 3"/>
          <p:cNvSpPr txBox="1">
            <a:spLocks/>
          </p:cNvSpPr>
          <p:nvPr/>
        </p:nvSpPr>
        <p:spPr>
          <a:xfrm>
            <a:off x="457200" y="1450488"/>
            <a:ext cx="2736850" cy="66441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800" smtClean="0">
                <a:solidFill>
                  <a:schemeClr val="tx1"/>
                </a:solidFill>
              </a:rPr>
              <a:t>261 </a:t>
            </a:r>
          </a:p>
          <a:p>
            <a:r>
              <a:rPr lang="en-GB" altLang="en-US" sz="1800" b="0" smtClean="0">
                <a:solidFill>
                  <a:schemeClr val="tx1"/>
                </a:solidFill>
              </a:rPr>
              <a:t>Submitted projects</a:t>
            </a:r>
            <a:endParaRPr lang="en-GB" altLang="en-US" sz="1800" b="0" dirty="0" smtClean="0">
              <a:solidFill>
                <a:schemeClr val="tx1"/>
              </a:solidFill>
            </a:endParaRPr>
          </a:p>
        </p:txBody>
      </p:sp>
      <p:sp>
        <p:nvSpPr>
          <p:cNvPr id="10" name="Content Placeholder 4"/>
          <p:cNvSpPr txBox="1">
            <a:spLocks/>
          </p:cNvSpPr>
          <p:nvPr/>
        </p:nvSpPr>
        <p:spPr>
          <a:xfrm>
            <a:off x="4716016" y="1447356"/>
            <a:ext cx="3106469" cy="877694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altLang="en-US" sz="3000" smtClean="0">
                <a:solidFill>
                  <a:schemeClr val="tx1"/>
                </a:solidFill>
              </a:rPr>
              <a:t>64 </a:t>
            </a:r>
          </a:p>
          <a:p>
            <a:r>
              <a:rPr lang="fr-FR" altLang="en-US" sz="1800" b="0" smtClean="0">
                <a:solidFill>
                  <a:schemeClr val="tx1"/>
                </a:solidFill>
              </a:rPr>
              <a:t>Recommended projects</a:t>
            </a:r>
            <a:endParaRPr lang="fr-FR" altLang="en-US" sz="1800" b="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05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Partners in recommended </a:t>
            </a:r>
            <a:r>
              <a:rPr lang="en-GB" dirty="0" smtClean="0"/>
              <a:t>projects</a:t>
            </a:r>
            <a:endParaRPr lang="en-GB" dirty="0"/>
          </a:p>
        </p:txBody>
      </p:sp>
      <p:sp>
        <p:nvSpPr>
          <p:cNvPr id="4" name="Content Placeholder 4"/>
          <p:cNvSpPr txBox="1">
            <a:spLocks/>
          </p:cNvSpPr>
          <p:nvPr/>
        </p:nvSpPr>
        <p:spPr>
          <a:xfrm>
            <a:off x="560181" y="1482054"/>
            <a:ext cx="8031236" cy="51435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24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700" b="0" smtClean="0"/>
              <a:t> </a:t>
            </a:r>
            <a:r>
              <a:rPr lang="en-GB" altLang="en-US" b="0" smtClean="0">
                <a:solidFill>
                  <a:schemeClr val="tx1"/>
                </a:solidFill>
              </a:rPr>
              <a:t>N° of partners per country</a:t>
            </a:r>
            <a:endParaRPr lang="en-GB" altLang="en-US" b="0" dirty="0">
              <a:solidFill>
                <a:schemeClr val="tx1"/>
              </a:solidFill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642938" y="2057400"/>
          <a:ext cx="7529462" cy="3531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09600" y="5935046"/>
            <a:ext cx="74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All partner states represented in </a:t>
            </a:r>
            <a:r>
              <a:rPr lang="en-GB" sz="2400" dirty="0" smtClean="0"/>
              <a:t>the first </a:t>
            </a:r>
            <a:r>
              <a:rPr lang="en-GB" sz="2400" dirty="0"/>
              <a:t>call </a:t>
            </a:r>
            <a:r>
              <a:rPr lang="en-GB" sz="2400" dirty="0" smtClean="0"/>
              <a:t>projects</a:t>
            </a:r>
            <a:endParaRPr lang="en-GB" sz="2400" dirty="0"/>
          </a:p>
        </p:txBody>
      </p:sp>
      <p:sp>
        <p:nvSpPr>
          <p:cNvPr id="3" name="Down Arrow 2"/>
          <p:cNvSpPr/>
          <p:nvPr/>
        </p:nvSpPr>
        <p:spPr>
          <a:xfrm>
            <a:off x="6732240" y="3245645"/>
            <a:ext cx="216024" cy="720080"/>
          </a:xfrm>
          <a:prstGeom prst="downArrow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771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Cyprus</a:t>
            </a:r>
            <a:r>
              <a:rPr lang="fr-FR" dirty="0" smtClean="0"/>
              <a:t> in the first call</a:t>
            </a:r>
            <a:endParaRPr lang="fr-FR" dirty="0"/>
          </a:p>
        </p:txBody>
      </p:sp>
      <p:sp>
        <p:nvSpPr>
          <p:cNvPr id="5" name="TextBox 4"/>
          <p:cNvSpPr txBox="1"/>
          <p:nvPr/>
        </p:nvSpPr>
        <p:spPr>
          <a:xfrm>
            <a:off x="4666388" y="1052209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Partners by legal status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1052210"/>
            <a:ext cx="19159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Partners by topic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6388" y="1610166"/>
            <a:ext cx="4108044" cy="23567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479676"/>
            <a:ext cx="3738322" cy="261770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7507" y="4070794"/>
            <a:ext cx="4448175" cy="265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2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827088" y="1557338"/>
            <a:ext cx="781367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55600" indent="-355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Clr>
                <a:schemeClr val="tx1"/>
              </a:buClr>
            </a:pPr>
            <a:endParaRPr lang="en-GB" altLang="en-US" sz="2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9600" y="1823439"/>
            <a:ext cx="80311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Innovation and research</a:t>
            </a:r>
          </a:p>
          <a:p>
            <a:endParaRPr lang="en-GB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/>
              <a:t>Delivery of </a:t>
            </a:r>
            <a:r>
              <a:rPr lang="en-GB" sz="2400" dirty="0" smtClean="0"/>
              <a:t>innovative </a:t>
            </a:r>
            <a:r>
              <a:rPr lang="en-GB" sz="2400" dirty="0"/>
              <a:t>solutions for </a:t>
            </a:r>
            <a:r>
              <a:rPr lang="en-GB" sz="2400" dirty="0" smtClean="0"/>
              <a:t>home care (</a:t>
            </a:r>
            <a:r>
              <a:rPr lang="en-GB" sz="2000" dirty="0" err="1" smtClean="0"/>
              <a:t>HoCare</a:t>
            </a:r>
            <a:r>
              <a:rPr lang="en-GB" sz="2400" dirty="0" smtClean="0"/>
              <a:t>)</a:t>
            </a:r>
          </a:p>
          <a:p>
            <a:pPr algn="r"/>
            <a:r>
              <a:rPr lang="en-GB" dirty="0" smtClean="0"/>
              <a:t>Nicosia Development Agency (ANEL)</a:t>
            </a:r>
          </a:p>
          <a:p>
            <a:endParaRPr lang="en-GB" sz="2400" dirty="0"/>
          </a:p>
          <a:p>
            <a:endParaRPr lang="en-GB" sz="2400" dirty="0" smtClean="0"/>
          </a:p>
          <a:p>
            <a:endParaRPr lang="en-GB" sz="2400" dirty="0" smtClean="0"/>
          </a:p>
          <a:p>
            <a:r>
              <a:rPr lang="en-GB" sz="2400" b="1" dirty="0"/>
              <a:t>Environment and resource efficiency</a:t>
            </a:r>
          </a:p>
          <a:p>
            <a:endParaRPr lang="en-GB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400" dirty="0"/>
              <a:t>Culture and </a:t>
            </a:r>
            <a:r>
              <a:rPr lang="en-GB" sz="2400" dirty="0" smtClean="0"/>
              <a:t>heritage </a:t>
            </a:r>
            <a:r>
              <a:rPr lang="en-GB" sz="2400" dirty="0"/>
              <a:t>for </a:t>
            </a:r>
            <a:r>
              <a:rPr lang="en-GB" sz="2400" dirty="0" smtClean="0"/>
              <a:t>responsible</a:t>
            </a:r>
            <a:r>
              <a:rPr lang="en-GB" sz="2400" dirty="0"/>
              <a:t>, </a:t>
            </a:r>
            <a:r>
              <a:rPr lang="en-GB" sz="2400" dirty="0" smtClean="0"/>
              <a:t>innovative </a:t>
            </a:r>
            <a:r>
              <a:rPr lang="en-GB" sz="2400" dirty="0"/>
              <a:t>and </a:t>
            </a:r>
            <a:r>
              <a:rPr lang="en-GB" sz="2400" dirty="0" smtClean="0"/>
              <a:t>sustainable </a:t>
            </a:r>
            <a:r>
              <a:rPr lang="en-GB" sz="2400" dirty="0"/>
              <a:t>tourism actions (</a:t>
            </a:r>
            <a:r>
              <a:rPr lang="en-GB" sz="2000" dirty="0" smtClean="0"/>
              <a:t>CHRISTA</a:t>
            </a:r>
            <a:r>
              <a:rPr lang="en-GB" sz="2400" dirty="0" smtClean="0"/>
              <a:t>)</a:t>
            </a:r>
            <a:endParaRPr lang="en-GB" sz="2400" dirty="0"/>
          </a:p>
          <a:p>
            <a:pPr algn="r"/>
            <a:r>
              <a:rPr lang="en-GB" dirty="0" err="1"/>
              <a:t>Pafos</a:t>
            </a:r>
            <a:r>
              <a:rPr lang="en-GB" dirty="0"/>
              <a:t> Regional Board of Tourism</a:t>
            </a:r>
          </a:p>
        </p:txBody>
      </p:sp>
      <p:pic>
        <p:nvPicPr>
          <p:cNvPr id="6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939" y="1282815"/>
            <a:ext cx="588992" cy="54062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‘Topics</a:t>
            </a:r>
            <a:r>
              <a:rPr lang="en-GB" altLang="en-US" dirty="0"/>
              <a:t>’ </a:t>
            </a:r>
            <a:r>
              <a:rPr lang="en-GB" altLang="en-US" dirty="0" smtClean="0"/>
              <a:t>in Cyprus</a:t>
            </a:r>
            <a:endParaRPr lang="en-GB" dirty="0"/>
          </a:p>
        </p:txBody>
      </p:sp>
      <p:pic>
        <p:nvPicPr>
          <p:cNvPr id="8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618" y="3638524"/>
            <a:ext cx="588313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8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6"/>
          <p:cNvSpPr>
            <a:spLocks noChangeArrowheads="1"/>
          </p:cNvSpPr>
          <p:nvPr/>
        </p:nvSpPr>
        <p:spPr bwMode="auto">
          <a:xfrm>
            <a:off x="608923" y="1988840"/>
            <a:ext cx="835556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55600" indent="-355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" panose="02020603050405020304" pitchFamily="18" charset="0"/>
              </a:defRPr>
            </a:lvl9pPr>
          </a:lstStyle>
          <a:p>
            <a:pPr marL="0" lvl="0" indent="0"/>
            <a:r>
              <a:rPr lang="en-GB" sz="2400" b="1" dirty="0" smtClean="0">
                <a:solidFill>
                  <a:prstClr val="black"/>
                </a:solidFill>
                <a:latin typeface="Arial"/>
              </a:rPr>
              <a:t>SME </a:t>
            </a:r>
            <a:r>
              <a:rPr lang="en-GB" sz="2400" b="1" dirty="0">
                <a:solidFill>
                  <a:prstClr val="black"/>
                </a:solidFill>
                <a:latin typeface="Arial"/>
              </a:rPr>
              <a:t>competitiveness</a:t>
            </a:r>
          </a:p>
          <a:p>
            <a:pPr marL="0" lvl="0" indent="0"/>
            <a:endParaRPr lang="en-GB" sz="1800" dirty="0">
              <a:solidFill>
                <a:prstClr val="black"/>
              </a:solidFill>
              <a:latin typeface="Arial"/>
            </a:endParaRP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latin typeface="Arial"/>
              </a:rPr>
              <a:t>Internationalisation of regional SMEs (</a:t>
            </a:r>
            <a:r>
              <a:rPr lang="en-GB" sz="2000" dirty="0">
                <a:solidFill>
                  <a:prstClr val="black"/>
                </a:solidFill>
                <a:latin typeface="Arial"/>
              </a:rPr>
              <a:t>INTRA</a:t>
            </a:r>
            <a:r>
              <a:rPr lang="en-GB" sz="2400" dirty="0">
                <a:solidFill>
                  <a:prstClr val="black"/>
                </a:solidFill>
                <a:latin typeface="Arial"/>
              </a:rPr>
              <a:t>)</a:t>
            </a:r>
          </a:p>
          <a:p>
            <a:pPr marL="342900" lvl="0" indent="-342900">
              <a:buFont typeface="Wingdings" panose="05000000000000000000" pitchFamily="2" charset="2"/>
              <a:buChar char="§"/>
            </a:pPr>
            <a:r>
              <a:rPr lang="en-GB" sz="2400" dirty="0" smtClean="0">
                <a:solidFill>
                  <a:prstClr val="black"/>
                </a:solidFill>
                <a:latin typeface="Arial"/>
              </a:rPr>
              <a:t>Policies </a:t>
            </a:r>
            <a:r>
              <a:rPr lang="en-GB" sz="2400" dirty="0">
                <a:solidFill>
                  <a:prstClr val="black"/>
                </a:solidFill>
                <a:latin typeface="Arial"/>
              </a:rPr>
              <a:t>for cultural creative industries (</a:t>
            </a:r>
            <a:r>
              <a:rPr lang="en-GB" sz="2000" dirty="0">
                <a:solidFill>
                  <a:prstClr val="black"/>
                </a:solidFill>
                <a:latin typeface="Arial"/>
              </a:rPr>
              <a:t>CRE:HUB</a:t>
            </a:r>
            <a:r>
              <a:rPr lang="en-GB" sz="2400" dirty="0">
                <a:solidFill>
                  <a:prstClr val="black"/>
                </a:solidFill>
                <a:latin typeface="Arial"/>
              </a:rPr>
              <a:t>)</a:t>
            </a:r>
          </a:p>
          <a:p>
            <a:endParaRPr lang="en-GB" sz="2400" b="1" dirty="0" smtClean="0">
              <a:latin typeface="+mn-lt"/>
            </a:endParaRPr>
          </a:p>
          <a:p>
            <a:endParaRPr lang="en-GB" sz="2400" b="1" dirty="0" smtClean="0">
              <a:latin typeface="+mn-lt"/>
            </a:endParaRPr>
          </a:p>
          <a:p>
            <a:endParaRPr lang="en-GB" sz="2400" b="1" dirty="0" smtClean="0">
              <a:latin typeface="+mn-lt"/>
            </a:endParaRPr>
          </a:p>
          <a:p>
            <a:r>
              <a:rPr lang="en-GB" sz="2400" b="1" dirty="0" smtClean="0">
                <a:latin typeface="+mn-lt"/>
              </a:rPr>
              <a:t>Low-carbon </a:t>
            </a:r>
            <a:r>
              <a:rPr lang="en-GB" sz="2400" b="1" dirty="0">
                <a:latin typeface="+mn-lt"/>
              </a:rPr>
              <a:t>economy</a:t>
            </a:r>
          </a:p>
          <a:p>
            <a:endParaRPr lang="en-GB" sz="1800" dirty="0">
              <a:latin typeface="+mn-l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 smtClean="0">
                <a:latin typeface="+mn-lt"/>
              </a:rPr>
              <a:t>Sustainable regional bioenergy policies (</a:t>
            </a:r>
            <a:r>
              <a:rPr lang="en-GB" sz="2000" dirty="0" smtClean="0">
                <a:latin typeface="+mn-lt"/>
              </a:rPr>
              <a:t>BIO4ECO</a:t>
            </a:r>
            <a:r>
              <a:rPr lang="en-GB" sz="2400" dirty="0" smtClean="0">
                <a:latin typeface="+mn-lt"/>
              </a:rPr>
              <a:t>)</a:t>
            </a:r>
            <a:endParaRPr lang="en-GB" sz="2400" dirty="0">
              <a:latin typeface="+mn-lt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>
                <a:latin typeface="+mn-lt"/>
              </a:rPr>
              <a:t>Interregional </a:t>
            </a:r>
            <a:r>
              <a:rPr lang="en-GB" sz="2400" dirty="0" smtClean="0">
                <a:latin typeface="+mn-lt"/>
              </a:rPr>
              <a:t>learning </a:t>
            </a:r>
            <a:r>
              <a:rPr lang="en-GB" sz="2400" dirty="0">
                <a:latin typeface="+mn-lt"/>
              </a:rPr>
              <a:t>towards </a:t>
            </a:r>
            <a:r>
              <a:rPr lang="en-GB" sz="2400" dirty="0" smtClean="0">
                <a:latin typeface="+mn-lt"/>
              </a:rPr>
              <a:t>sustainable mobility (</a:t>
            </a:r>
            <a:r>
              <a:rPr lang="en-GB" sz="2000" dirty="0">
                <a:latin typeface="+mn-lt"/>
              </a:rPr>
              <a:t>REGIO-MOB</a:t>
            </a:r>
            <a:r>
              <a:rPr lang="en-GB" sz="2400" dirty="0" smtClean="0">
                <a:latin typeface="+mn-lt"/>
              </a:rPr>
              <a:t>)</a:t>
            </a:r>
            <a:endParaRPr lang="en-GB" sz="2400" dirty="0">
              <a:latin typeface="+mn-lt"/>
            </a:endParaRPr>
          </a:p>
          <a:p>
            <a:endParaRPr lang="en-GB" sz="2400" dirty="0">
              <a:latin typeface="+mn-lt"/>
            </a:endParaRPr>
          </a:p>
          <a:p>
            <a:endParaRPr lang="en-GB" sz="2400" b="1" dirty="0" smtClean="0">
              <a:latin typeface="+mn-lt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0" y="3919405"/>
            <a:ext cx="588313" cy="54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Examples of </a:t>
            </a:r>
            <a:r>
              <a:rPr lang="en-GB" altLang="en-US" dirty="0" smtClean="0"/>
              <a:t>other ‘topics’</a:t>
            </a:r>
            <a:endParaRPr lang="en-GB" dirty="0"/>
          </a:p>
        </p:txBody>
      </p:sp>
      <p:pic>
        <p:nvPicPr>
          <p:cNvPr id="6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0" y="1457359"/>
            <a:ext cx="588312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 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8" name="Sous-titre 7"/>
          <p:cNvSpPr>
            <a:spLocks noGrp="1"/>
          </p:cNvSpPr>
          <p:nvPr>
            <p:ph type="subTitle" idx="1"/>
          </p:nvPr>
        </p:nvSpPr>
        <p:spPr>
          <a:xfrm>
            <a:off x="395536" y="5805264"/>
            <a:ext cx="4392488" cy="792088"/>
          </a:xfrm>
        </p:spPr>
        <p:txBody>
          <a:bodyPr>
            <a:normAutofit fontScale="92500" lnSpcReduction="20000"/>
          </a:bodyPr>
          <a:lstStyle/>
          <a:p>
            <a:r>
              <a:rPr lang="fr-FR" dirty="0" smtClean="0"/>
              <a:t>Verena </a:t>
            </a:r>
            <a:r>
              <a:rPr lang="fr-FR" dirty="0" err="1" smtClean="0"/>
              <a:t>Priem</a:t>
            </a:r>
            <a:endParaRPr lang="fr-FR" dirty="0" smtClean="0"/>
          </a:p>
          <a:p>
            <a:r>
              <a:rPr lang="fr-FR" dirty="0" smtClean="0"/>
              <a:t>Policy </a:t>
            </a:r>
            <a:r>
              <a:rPr lang="fr-FR" dirty="0" err="1"/>
              <a:t>Officer</a:t>
            </a:r>
            <a:r>
              <a:rPr lang="fr-FR" dirty="0"/>
              <a:t> </a:t>
            </a:r>
            <a:r>
              <a:rPr lang="fr-FR" dirty="0" err="1"/>
              <a:t>Low-carbon</a:t>
            </a:r>
            <a:r>
              <a:rPr lang="fr-FR" dirty="0"/>
              <a:t> </a:t>
            </a:r>
            <a:r>
              <a:rPr lang="fr-FR" dirty="0" err="1"/>
              <a:t>economy</a:t>
            </a:r>
            <a:r>
              <a:rPr lang="fr-FR" dirty="0"/>
              <a:t> </a:t>
            </a:r>
            <a:endParaRPr lang="fr-FR" dirty="0" smtClean="0"/>
          </a:p>
          <a:p>
            <a:r>
              <a:rPr lang="fr-FR" dirty="0" smtClean="0"/>
              <a:t>v.priem@interregeurope.eu</a:t>
            </a:r>
            <a:endParaRPr lang="en-GB" dirty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487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IC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p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MAGE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OCK page 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 Classique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BLANCK">
  <a:themeElements>
    <a:clrScheme name="Interreg Europ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Interreg-Europe_Template_FINAL</Template>
  <TotalTime>1621</TotalTime>
  <Words>190</Words>
  <Application>Microsoft Office PowerPoint</Application>
  <PresentationFormat>On-screen Show (4:3)</PresentationFormat>
  <Paragraphs>59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9</vt:i4>
      </vt:variant>
    </vt:vector>
  </HeadingPairs>
  <TitlesOfParts>
    <vt:vector size="20" baseType="lpstr">
      <vt:lpstr>Arial</vt:lpstr>
      <vt:lpstr>Calibri</vt:lpstr>
      <vt:lpstr>Courier New</vt:lpstr>
      <vt:lpstr>Times New Roman</vt:lpstr>
      <vt:lpstr>Webdings</vt:lpstr>
      <vt:lpstr>Wingdings</vt:lpstr>
      <vt:lpstr>BASIC</vt:lpstr>
      <vt:lpstr>CONTENT page</vt:lpstr>
      <vt:lpstr>IMAGE</vt:lpstr>
      <vt:lpstr>BLOCK page </vt:lpstr>
      <vt:lpstr>BLANCK</vt:lpstr>
      <vt:lpstr>Overview 1st Call </vt:lpstr>
      <vt:lpstr>PowerPoint Presentation</vt:lpstr>
      <vt:lpstr>Overview 1st Call</vt:lpstr>
      <vt:lpstr>Thematic coverage</vt:lpstr>
      <vt:lpstr>Partners in recommended projects</vt:lpstr>
      <vt:lpstr>Cyprus in the first call</vt:lpstr>
      <vt:lpstr>‘Topics’ in Cyprus</vt:lpstr>
      <vt:lpstr>Examples of other ‘topics’</vt:lpstr>
      <vt:lpstr>Thank you!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Irma Astrauskaite</dc:creator>
  <cp:lastModifiedBy>Jason MARTINEZ</cp:lastModifiedBy>
  <cp:revision>105</cp:revision>
  <cp:lastPrinted>2016-03-25T09:20:49Z</cp:lastPrinted>
  <dcterms:created xsi:type="dcterms:W3CDTF">2015-05-28T10:02:20Z</dcterms:created>
  <dcterms:modified xsi:type="dcterms:W3CDTF">2016-04-18T07:46:57Z</dcterms:modified>
</cp:coreProperties>
</file>