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  <p:sldMasterId id="2147483700" r:id="rId5"/>
  </p:sldMasterIdLst>
  <p:notesMasterIdLst>
    <p:notesMasterId r:id="rId52"/>
  </p:notesMasterIdLst>
  <p:sldIdLst>
    <p:sldId id="283" r:id="rId6"/>
    <p:sldId id="284" r:id="rId7"/>
    <p:sldId id="288" r:id="rId8"/>
    <p:sldId id="319" r:id="rId9"/>
    <p:sldId id="303" r:id="rId10"/>
    <p:sldId id="321" r:id="rId11"/>
    <p:sldId id="302" r:id="rId12"/>
    <p:sldId id="314" r:id="rId13"/>
    <p:sldId id="315" r:id="rId14"/>
    <p:sldId id="305" r:id="rId15"/>
    <p:sldId id="311" r:id="rId16"/>
    <p:sldId id="317" r:id="rId17"/>
    <p:sldId id="316" r:id="rId18"/>
    <p:sldId id="312" r:id="rId19"/>
    <p:sldId id="289" r:id="rId20"/>
    <p:sldId id="286" r:id="rId21"/>
    <p:sldId id="313" r:id="rId22"/>
    <p:sldId id="326" r:id="rId23"/>
    <p:sldId id="327" r:id="rId24"/>
    <p:sldId id="290" r:id="rId25"/>
    <p:sldId id="325" r:id="rId26"/>
    <p:sldId id="324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18" r:id="rId50"/>
    <p:sldId id="259" r:id="rId5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90" autoAdjust="0"/>
    <p:restoredTop sz="94675" autoAdjust="0"/>
  </p:normalViewPr>
  <p:slideViewPr>
    <p:cSldViewPr>
      <p:cViewPr varScale="1">
        <p:scale>
          <a:sx n="92" d="100"/>
          <a:sy n="92" d="100"/>
        </p:scale>
        <p:origin x="142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tableStyles" Target="tableStyle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BCC57-04AA-4404-8BAD-6DB0D3B48556}" type="datetimeFigureOut">
              <a:rPr lang="fr-FR" smtClean="0"/>
              <a:t>18/04/2016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5BECE1-868B-4983-9655-ECCB303A16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BECE1-868B-4983-9655-ECCB303A16B6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4185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es-ES" altLang="fr-FR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BECE1-868B-4983-9655-ECCB303A16B6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01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063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28785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111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787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34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52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BIG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318"/>
            <a:ext cx="7123048" cy="6602068"/>
          </a:xfrm>
          <a:prstGeom prst="rect">
            <a:avLst/>
          </a:prstGeom>
        </p:spPr>
      </p:pic>
      <p:grpSp>
        <p:nvGrpSpPr>
          <p:cNvPr id="3" name="Groupe 2"/>
          <p:cNvGrpSpPr/>
          <p:nvPr userDrawn="1"/>
        </p:nvGrpSpPr>
        <p:grpSpPr>
          <a:xfrm>
            <a:off x="443381" y="5395744"/>
            <a:ext cx="2178739" cy="841568"/>
            <a:chOff x="443381" y="5395744"/>
            <a:chExt cx="2178739" cy="84156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81" y="5395744"/>
              <a:ext cx="2178739" cy="634212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506716" y="6054752"/>
              <a:ext cx="2064998" cy="18256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European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Union</a:t>
              </a:r>
              <a:r>
                <a:rPr lang="en-GB" sz="630" baseline="0" dirty="0" smtClean="0">
                  <a:effectLst/>
                  <a:latin typeface="+mn-lt"/>
                  <a:ea typeface="Arial"/>
                  <a:cs typeface="Times New Roman"/>
                </a:rPr>
                <a:t> | European </a:t>
              </a: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Regional Development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Fund</a:t>
              </a:r>
            </a:p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09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94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Name, </a:t>
            </a:r>
            <a:r>
              <a:rPr lang="en-GB" dirty="0" smtClean="0"/>
              <a:t>person</a:t>
            </a:r>
            <a:endParaRPr lang="en-GB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Position</a:t>
            </a:r>
            <a:endParaRPr lang="en-GB" dirty="0"/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Institution</a:t>
            </a:r>
            <a:endParaRPr lang="en-GB" dirty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23" name="Image 2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24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Venue</a:t>
            </a:r>
            <a:r>
              <a:rPr lang="en-GB" b="0" dirty="0" smtClean="0">
                <a:solidFill>
                  <a:schemeClr val="bg1">
                    <a:lumMod val="50000"/>
                  </a:schemeClr>
                </a:solidFill>
                <a:sym typeface="Webdings" panose="05030102010509060703" pitchFamily="18" charset="2"/>
              </a:rPr>
              <a:t> </a:t>
            </a:r>
            <a:r>
              <a:rPr lang="fr-FR" dirty="0" smtClean="0"/>
              <a:t> 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134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67544" y="6165304"/>
            <a:ext cx="3775980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www.interregeurope.eu</a:t>
            </a:r>
            <a:endParaRPr lang="en-GB" dirty="0"/>
          </a:p>
        </p:txBody>
      </p:sp>
      <p:grpSp>
        <p:nvGrpSpPr>
          <p:cNvPr id="11" name="Groupe 10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13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14" name="Sous-titre 2"/>
          <p:cNvSpPr txBox="1">
            <a:spLocks/>
          </p:cNvSpPr>
          <p:nvPr userDrawn="1"/>
        </p:nvSpPr>
        <p:spPr>
          <a:xfrm>
            <a:off x="5724128" y="6165304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600" dirty="0" err="1" smtClean="0"/>
              <a:t>Interregeurope</a:t>
            </a:r>
            <a:endParaRPr lang="en-GB" sz="1600" dirty="0"/>
          </a:p>
        </p:txBody>
      </p:sp>
      <p:pic>
        <p:nvPicPr>
          <p:cNvPr id="17" name="Image 1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165304"/>
            <a:ext cx="1312080" cy="34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3" name="Groupe 2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79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22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0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2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3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 smtClean="0"/>
              <a:t>Legend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95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87430588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5" name="Imag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27" y="-314057"/>
            <a:ext cx="3496061" cy="3240360"/>
          </a:xfrm>
          <a:prstGeom prst="rect">
            <a:avLst/>
          </a:prstGeom>
        </p:spPr>
      </p:pic>
      <p:sp>
        <p:nvSpPr>
          <p:cNvPr id="6" name="Zone de texte 2"/>
          <p:cNvSpPr txBox="1"/>
          <p:nvPr userDrawn="1"/>
        </p:nvSpPr>
        <p:spPr>
          <a:xfrm>
            <a:off x="5780081" y="1778347"/>
            <a:ext cx="2002951" cy="4712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000"/>
              </a:spcAft>
            </a:pP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Sharing solutions </a:t>
            </a: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/>
            </a:r>
            <a:b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</a:b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for </a:t>
            </a: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better regional policies</a:t>
            </a:r>
            <a:endParaRPr lang="fr-FR" sz="1200" i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/>
              <a:ea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117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5" r:id="rId2"/>
    <p:sldLayoutId id="2147483694" r:id="rId3"/>
    <p:sldLayoutId id="214748368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34253785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" name="Imag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8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88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03" r:id="rId2"/>
    <p:sldLayoutId id="2147483671" r:id="rId3"/>
    <p:sldLayoutId id="2147483670" r:id="rId4"/>
    <p:sldLayoutId id="2147483684" r:id="rId5"/>
    <p:sldLayoutId id="2147483675" r:id="rId6"/>
    <p:sldLayoutId id="2147483676" r:id="rId7"/>
    <p:sldLayoutId id="214748370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Courier New" panose="02070309020205020404" pitchFamily="49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3022144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3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4929432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7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36558550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65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terregeurope.eu/projects/apply-for-funding/" TargetMode="External"/><Relationship Id="rId2" Type="http://schemas.openxmlformats.org/officeDocument/2006/relationships/hyperlink" Target="http://www.interregeurope.eu/help/programme-manual/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interregeurope.eu/account/dashboard/" TargetMode="External"/><Relationship Id="rId4" Type="http://schemas.openxmlformats.org/officeDocument/2006/relationships/hyperlink" Target="http://www.iolf.eu/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Jason Martinez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Policy Officer</a:t>
            </a:r>
            <a:r>
              <a:rPr lang="en-GB" b="1" dirty="0" smtClean="0"/>
              <a:t> </a:t>
            </a:r>
            <a:r>
              <a:rPr lang="en-GB" dirty="0" smtClean="0"/>
              <a:t>| Interreg Europe JS</a:t>
            </a:r>
            <a:endParaRPr lang="en-GB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smtClean="0"/>
              <a:t>j.martinez@interregeurope.eu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On the second call</a:t>
            </a:r>
            <a:endParaRPr lang="fr-FR" dirty="0"/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1403648" y="6237312"/>
            <a:ext cx="7415683" cy="387424"/>
          </a:xfrm>
        </p:spPr>
        <p:txBody>
          <a:bodyPr/>
          <a:lstStyle/>
          <a:p>
            <a:r>
              <a:rPr lang="fr-FR" dirty="0" smtClean="0"/>
              <a:t>20 April 2016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fr-FR" dirty="0" smtClean="0"/>
              <a:t>Info Day in </a:t>
            </a:r>
            <a:r>
              <a:rPr lang="fr-FR" dirty="0" err="1" smtClean="0"/>
              <a:t>Nicosia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954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common weaknesses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3: Policy relevance of partners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r>
              <a:rPr lang="en-GB" b="1" dirty="0">
                <a:solidFill>
                  <a:prstClr val="black"/>
                </a:solidFill>
              </a:rPr>
              <a:t>Policy relevance </a:t>
            </a:r>
            <a:r>
              <a:rPr lang="en-GB" dirty="0">
                <a:solidFill>
                  <a:prstClr val="black"/>
                </a:solidFill>
              </a:rPr>
              <a:t>= involvement of an organisation in the policy making process and capacity to influence to policy instrument</a:t>
            </a:r>
          </a:p>
          <a:p>
            <a:pPr lvl="1"/>
            <a:endParaRPr lang="en-GB" dirty="0">
              <a:solidFill>
                <a:prstClr val="black"/>
              </a:solidFill>
            </a:endParaRPr>
          </a:p>
          <a:p>
            <a:pPr lvl="1"/>
            <a:r>
              <a:rPr lang="en-GB" dirty="0">
                <a:solidFill>
                  <a:prstClr val="black"/>
                </a:solidFill>
              </a:rPr>
              <a:t>Core elements of the quality of partnership (dedicated </a:t>
            </a:r>
            <a:r>
              <a:rPr lang="en-GB" dirty="0" smtClean="0">
                <a:solidFill>
                  <a:prstClr val="black"/>
                </a:solidFill>
              </a:rPr>
              <a:t>questions </a:t>
            </a:r>
            <a:r>
              <a:rPr lang="en-GB" dirty="0">
                <a:solidFill>
                  <a:prstClr val="black"/>
                </a:solidFill>
              </a:rPr>
              <a:t>in section B.2 of the application form)</a:t>
            </a:r>
          </a:p>
          <a:p>
            <a:pPr lvl="1"/>
            <a:endParaRPr lang="en-GB" dirty="0">
              <a:solidFill>
                <a:prstClr val="black"/>
              </a:solidFill>
            </a:endParaRPr>
          </a:p>
          <a:p>
            <a:pPr lvl="1"/>
            <a:r>
              <a:rPr lang="en-GB" dirty="0">
                <a:solidFill>
                  <a:prstClr val="black"/>
                </a:solidFill>
              </a:rPr>
              <a:t>Letter of support is </a:t>
            </a:r>
            <a:r>
              <a:rPr lang="en-GB" b="1" dirty="0">
                <a:solidFill>
                  <a:prstClr val="black"/>
                </a:solidFill>
              </a:rPr>
              <a:t>not</a:t>
            </a:r>
            <a:r>
              <a:rPr lang="en-GB" dirty="0">
                <a:solidFill>
                  <a:prstClr val="black"/>
                </a:solidFill>
              </a:rPr>
              <a:t> sufficient to demonstrate policy relevance of a partner</a:t>
            </a:r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545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common weaknesses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3: Geographical features</a:t>
            </a:r>
          </a:p>
          <a:p>
            <a:endParaRPr lang="en-GB" sz="1400" dirty="0"/>
          </a:p>
          <a:p>
            <a:pPr marL="971550" lvl="2" indent="-342900">
              <a:buFont typeface="Wingdings" panose="05000000000000000000" pitchFamily="2" charset="2"/>
              <a:buChar char="§"/>
            </a:pPr>
            <a:r>
              <a:rPr lang="en-GB" dirty="0"/>
              <a:t>Coverage: going beyond transnational </a:t>
            </a:r>
            <a:r>
              <a:rPr lang="en-GB" dirty="0" smtClean="0"/>
              <a:t>area</a:t>
            </a:r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/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052" y="2780928"/>
            <a:ext cx="4953669" cy="350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23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clarification</a:t>
            </a:r>
            <a:endParaRPr lang="en-GB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3: mixing more and less developed regions (GDP)</a:t>
            </a:r>
          </a:p>
          <a:p>
            <a:endParaRPr lang="en-GB" sz="1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452" y="2348880"/>
            <a:ext cx="3488390" cy="400093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43" y="2811203"/>
            <a:ext cx="4963294" cy="267187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1870" y="5835912"/>
            <a:ext cx="51229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" indent="-342900">
              <a:buFont typeface="Wingdings" panose="05000000000000000000" pitchFamily="2" charset="2"/>
              <a:buChar char="§"/>
            </a:pPr>
            <a:r>
              <a:rPr lang="en-GB" dirty="0"/>
              <a:t>Mix more and less developed regions (GDP)</a:t>
            </a:r>
          </a:p>
        </p:txBody>
      </p:sp>
    </p:spTree>
    <p:extLst>
      <p:ext uri="{BB962C8B-B14F-4D97-AF65-F5344CB8AC3E}">
        <p14:creationId xmlns:p14="http://schemas.microsoft.com/office/powerpoint/2010/main" val="15174674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common weaknesses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3: multiple involvement</a:t>
            </a:r>
          </a:p>
          <a:p>
            <a:endParaRPr lang="en-GB" sz="1400" dirty="0"/>
          </a:p>
          <a:p>
            <a:pPr marL="971550" lvl="2" indent="-342900">
              <a:buFont typeface="Wingdings" panose="05000000000000000000" pitchFamily="2" charset="2"/>
              <a:buChar char="§"/>
            </a:pPr>
            <a:r>
              <a:rPr lang="en-GB" dirty="0" smtClean="0"/>
              <a:t>Involvement in numerous applications is demanding and is not recommended</a:t>
            </a:r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971550" lvl="2" indent="-342900">
              <a:buFont typeface="Wingdings" panose="05000000000000000000" pitchFamily="2" charset="2"/>
              <a:buChar char="§"/>
            </a:pPr>
            <a:r>
              <a:rPr lang="en-GB" dirty="0" smtClean="0"/>
              <a:t>Be strategic: select only the most relevant project(s) for your region</a:t>
            </a:r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971550" lvl="2" indent="-342900">
              <a:buFont typeface="Wingdings" panose="05000000000000000000" pitchFamily="2" charset="2"/>
              <a:buChar char="§"/>
            </a:pPr>
            <a:r>
              <a:rPr lang="en-GB" dirty="0" smtClean="0"/>
              <a:t>Justify in case you are involved in several applications (section B.2 of the application form)</a:t>
            </a:r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628650" lvl="2"/>
            <a:endParaRPr lang="en-GB" dirty="0" smtClean="0"/>
          </a:p>
          <a:p>
            <a:pPr marL="971550" lvl="2" indent="-342900">
              <a:buFont typeface="Wingdings" panose="05000000000000000000" pitchFamily="2" charset="2"/>
              <a:buChar char="§"/>
            </a:pPr>
            <a:endParaRPr lang="en-GB" dirty="0" smtClean="0"/>
          </a:p>
          <a:p>
            <a:pPr marL="628650" lvl="2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75750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Quality assessment: </a:t>
            </a:r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-285750"/>
            <a:r>
              <a:rPr lang="en-GB" dirty="0"/>
              <a:t>Importance of the application form</a:t>
            </a:r>
          </a:p>
          <a:p>
            <a:pPr marL="457200" lvl="1" indent="0">
              <a:buNone/>
            </a:pPr>
            <a:r>
              <a:rPr lang="en-GB" dirty="0" smtClean="0"/>
              <a:t>Fairness and equal treatment principles:</a:t>
            </a:r>
          </a:p>
          <a:p>
            <a:pPr indent="-285750"/>
            <a:endParaRPr lang="en-GB" sz="2400" dirty="0"/>
          </a:p>
          <a:p>
            <a:pPr marL="800100" lvl="1" indent="-342900"/>
            <a:r>
              <a:rPr lang="en-GB" dirty="0" smtClean="0">
                <a:solidFill>
                  <a:schemeClr val="tx1"/>
                </a:solidFill>
              </a:rPr>
              <a:t>Application Form = </a:t>
            </a:r>
            <a:r>
              <a:rPr lang="en-GB" dirty="0">
                <a:solidFill>
                  <a:schemeClr val="tx1"/>
                </a:solidFill>
              </a:rPr>
              <a:t>the only basis for assessment</a:t>
            </a:r>
          </a:p>
          <a:p>
            <a:pPr marL="131445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same </a:t>
            </a:r>
            <a:r>
              <a:rPr lang="en-GB" dirty="0"/>
              <a:t>information requested </a:t>
            </a:r>
            <a:r>
              <a:rPr lang="en-GB" dirty="0" smtClean="0"/>
              <a:t>from </a:t>
            </a:r>
            <a:r>
              <a:rPr lang="en-GB" dirty="0"/>
              <a:t>all</a:t>
            </a:r>
          </a:p>
          <a:p>
            <a:pPr marL="131445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same </a:t>
            </a:r>
            <a:r>
              <a:rPr lang="en-GB" dirty="0"/>
              <a:t>technical requirements for </a:t>
            </a:r>
            <a:r>
              <a:rPr lang="en-GB" dirty="0" smtClean="0"/>
              <a:t>all (e.g. text limits)</a:t>
            </a:r>
          </a:p>
          <a:p>
            <a:pPr marL="628650" lvl="2"/>
            <a:endParaRPr lang="en-GB" dirty="0"/>
          </a:p>
          <a:p>
            <a:pPr marL="800100" lvl="1" indent="-342900"/>
            <a:r>
              <a:rPr lang="en-GB" dirty="0">
                <a:solidFill>
                  <a:schemeClr val="tx1"/>
                </a:solidFill>
              </a:rPr>
              <a:t> Application form has to be </a:t>
            </a:r>
            <a:r>
              <a:rPr lang="en-GB" dirty="0" smtClean="0">
                <a:solidFill>
                  <a:schemeClr val="tx1"/>
                </a:solidFill>
              </a:rPr>
              <a:t>self-explanatory</a:t>
            </a:r>
            <a:endParaRPr lang="en-GB" dirty="0">
              <a:solidFill>
                <a:schemeClr val="tx1"/>
              </a:solidFill>
            </a:endParaRPr>
          </a:p>
          <a:p>
            <a:pPr marL="971550" lvl="3"/>
            <a:r>
              <a:rPr lang="en-GB" dirty="0" smtClean="0"/>
              <a:t>Additional </a:t>
            </a:r>
            <a:r>
              <a:rPr lang="en-GB" dirty="0"/>
              <a:t>information / </a:t>
            </a:r>
            <a:r>
              <a:rPr lang="en-GB" dirty="0" smtClean="0"/>
              <a:t>clarification not possible after submission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042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 application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884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 for applicants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Read the programme </a:t>
            </a:r>
            <a:r>
              <a:rPr lang="en-GB" altLang="en-US" dirty="0" smtClean="0"/>
              <a:t>manual and check assessment criteria</a:t>
            </a:r>
            <a:endParaRPr lang="en-GB" altLang="en-US" dirty="0"/>
          </a:p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Start from your need</a:t>
            </a:r>
          </a:p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Be </a:t>
            </a:r>
            <a:r>
              <a:rPr lang="en-GB" altLang="en-US" dirty="0" smtClean="0"/>
              <a:t>specific, make sure the topic addressed is focused and reflected in the policy instruments</a:t>
            </a:r>
            <a:endParaRPr lang="en-GB" altLang="en-US" dirty="0"/>
          </a:p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Take the learning process seriously</a:t>
            </a:r>
          </a:p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First activities, then budget planning</a:t>
            </a:r>
          </a:p>
          <a:p>
            <a:pPr marL="533400" lvl="1" indent="-354013">
              <a:spcBef>
                <a:spcPct val="70000"/>
              </a:spcBef>
              <a:defRPr/>
            </a:pPr>
            <a:r>
              <a:rPr lang="en-GB" altLang="en-US" dirty="0"/>
              <a:t>Communication serves your </a:t>
            </a:r>
            <a:r>
              <a:rPr lang="en-GB" altLang="en-US" dirty="0" smtClean="0"/>
              <a:t>project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5049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5" y="1844824"/>
            <a:ext cx="8252823" cy="4669494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the application form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dirty="0" smtClean="0"/>
              <a:t>Policy instruments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7990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8" y="332657"/>
            <a:ext cx="8207375" cy="1728191"/>
          </a:xfrm>
        </p:spPr>
        <p:txBody>
          <a:bodyPr>
            <a:normAutofit/>
          </a:bodyPr>
          <a:lstStyle/>
          <a:p>
            <a:r>
              <a:rPr lang="en-GB" dirty="0" err="1" smtClean="0"/>
              <a:t>HoCare</a:t>
            </a:r>
            <a:endParaRPr lang="en-GB" dirty="0" smtClean="0"/>
          </a:p>
          <a:p>
            <a:r>
              <a:rPr lang="en-GB" b="0" dirty="0" smtClean="0"/>
              <a:t>Operational </a:t>
            </a:r>
            <a:r>
              <a:rPr lang="en-GB" b="0" dirty="0"/>
              <a:t>Program "Competitiveness and Sustainable Development" </a:t>
            </a:r>
            <a:r>
              <a:rPr lang="en-GB" b="0" dirty="0" smtClean="0"/>
              <a:t>2014-2020</a:t>
            </a:r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-108520" y="2132856"/>
            <a:ext cx="86394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/>
            <a:r>
              <a:rPr lang="en-GB" sz="1600" b="1" dirty="0"/>
              <a:t>Objective:</a:t>
            </a:r>
          </a:p>
          <a:p>
            <a:pPr lvl="1" algn="just"/>
            <a:r>
              <a:rPr lang="en-GB" sz="1600" dirty="0" smtClean="0"/>
              <a:t>“</a:t>
            </a:r>
            <a:r>
              <a:rPr lang="en-GB" sz="1600" dirty="0"/>
              <a:t>Promotion of holistic, integrated, complex and </a:t>
            </a:r>
            <a:r>
              <a:rPr lang="en-GB" sz="1600" dirty="0" err="1" smtClean="0"/>
              <a:t>multiparameter</a:t>
            </a:r>
            <a:r>
              <a:rPr lang="en-GB" sz="1600" dirty="0" smtClean="0"/>
              <a:t> solutions </a:t>
            </a:r>
            <a:r>
              <a:rPr lang="en-GB" sz="1600" dirty="0"/>
              <a:t>that will enhance the competitiveness of the priority sectors”.</a:t>
            </a:r>
          </a:p>
          <a:p>
            <a:pPr lvl="1" algn="just"/>
            <a:r>
              <a:rPr lang="en-GB" sz="1600" dirty="0"/>
              <a:t>“Expansion of the ability of the RTDI system to produce results of high standards and utilize them for the benefit of the competitiveness of the economy and </a:t>
            </a:r>
            <a:r>
              <a:rPr lang="en-GB" sz="1600" dirty="0" smtClean="0"/>
              <a:t>social advancement/progress</a:t>
            </a:r>
            <a:r>
              <a:rPr lang="en-GB" sz="1600" dirty="0"/>
              <a:t>”</a:t>
            </a:r>
          </a:p>
          <a:p>
            <a:pPr lvl="1" algn="just"/>
            <a:r>
              <a:rPr lang="en-GB" sz="1600" dirty="0"/>
              <a:t>“Development of substantial/valid links and synergies between the elements of the guardable helix”</a:t>
            </a:r>
          </a:p>
          <a:p>
            <a:pPr lvl="1" algn="just"/>
            <a:endParaRPr lang="en-GB" sz="1600" dirty="0" smtClean="0"/>
          </a:p>
          <a:p>
            <a:pPr lvl="1" algn="just"/>
            <a:r>
              <a:rPr lang="en-GB" sz="1600" b="1" dirty="0" smtClean="0"/>
              <a:t>In </a:t>
            </a:r>
            <a:r>
              <a:rPr lang="en-GB" sz="1600" b="1" dirty="0"/>
              <a:t>sectors: </a:t>
            </a:r>
            <a:r>
              <a:rPr lang="en-GB" sz="1600" dirty="0"/>
              <a:t>“Health: </a:t>
            </a:r>
            <a:r>
              <a:rPr lang="en-GB" sz="1600" dirty="0" err="1"/>
              <a:t>ehealth</a:t>
            </a:r>
            <a:r>
              <a:rPr lang="en-GB" sz="1600" dirty="0"/>
              <a:t>…</a:t>
            </a:r>
          </a:p>
          <a:p>
            <a:pPr lvl="1" algn="just"/>
            <a:r>
              <a:rPr lang="en-GB" sz="1600" dirty="0"/>
              <a:t>In addition, the Environment and the ICT were defined as important sectors of horizontal character” and “ICT: ICT Application, </a:t>
            </a:r>
            <a:r>
              <a:rPr lang="en-GB" sz="1600" dirty="0" smtClean="0"/>
              <a:t>Future Technologies”</a:t>
            </a:r>
          </a:p>
          <a:p>
            <a:pPr lvl="1" algn="just"/>
            <a:endParaRPr lang="en-GB" sz="1600" dirty="0"/>
          </a:p>
          <a:p>
            <a:pPr lvl="1" algn="just"/>
            <a:r>
              <a:rPr lang="en-GB" sz="1600" b="1" dirty="0"/>
              <a:t>Priority or Measure Concerned:</a:t>
            </a:r>
          </a:p>
          <a:p>
            <a:pPr lvl="1" algn="just"/>
            <a:r>
              <a:rPr lang="en-GB" sz="1600" dirty="0" smtClean="0"/>
              <a:t>Priority </a:t>
            </a:r>
            <a:r>
              <a:rPr lang="en-GB" sz="1600" dirty="0"/>
              <a:t>Axis 2: “Fostering the use of ICT”</a:t>
            </a:r>
          </a:p>
          <a:p>
            <a:pPr lvl="1" algn="just"/>
            <a:r>
              <a:rPr lang="en-GB" sz="1600" dirty="0"/>
              <a:t>Priority Investment 2c: “Enhancing ICT applications for e-government, e-learning, e-inclusion, e-culture and e-health”.</a:t>
            </a:r>
          </a:p>
          <a:p>
            <a:pPr lvl="1" algn="just"/>
            <a:endParaRPr lang="en-GB" sz="1600" dirty="0" smtClean="0"/>
          </a:p>
          <a:p>
            <a:pPr lvl="1" algn="just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2016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23528" y="332657"/>
            <a:ext cx="8207375" cy="1800200"/>
          </a:xfrm>
        </p:spPr>
        <p:txBody>
          <a:bodyPr>
            <a:normAutofit/>
          </a:bodyPr>
          <a:lstStyle/>
          <a:p>
            <a:r>
              <a:rPr lang="en-GB" dirty="0" smtClean="0"/>
              <a:t>CHRISTA</a:t>
            </a:r>
          </a:p>
          <a:p>
            <a:r>
              <a:rPr lang="en-GB" b="0" dirty="0" err="1"/>
              <a:t>Pafos</a:t>
            </a:r>
            <a:r>
              <a:rPr lang="en-GB" b="0" dirty="0"/>
              <a:t> Regional Strategic Tourism Development Plan</a:t>
            </a:r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23528" y="1700808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600" dirty="0"/>
              <a:t>As part of the repositioning strategy of Cyprus, </a:t>
            </a:r>
            <a:r>
              <a:rPr lang="en-GB" sz="1600" dirty="0" err="1"/>
              <a:t>Pafos</a:t>
            </a:r>
            <a:r>
              <a:rPr lang="en-GB" sz="1600" dirty="0"/>
              <a:t> had decided to prepare their own vision for tourism development and to create a separate product (</a:t>
            </a:r>
            <a:r>
              <a:rPr lang="en-GB" sz="1600" dirty="0" smtClean="0"/>
              <a:t>regional brand</a:t>
            </a:r>
            <a:r>
              <a:rPr lang="en-GB" sz="1600" dirty="0"/>
              <a:t>) utilizing and investing in the available merits. This resulted in the '</a:t>
            </a:r>
            <a:r>
              <a:rPr lang="en-GB" sz="1600" dirty="0" err="1"/>
              <a:t>Pafos</a:t>
            </a:r>
            <a:r>
              <a:rPr lang="en-GB" sz="1600" dirty="0"/>
              <a:t> Regional Strategic Tourism Development Plan' launched in 2008 with a </a:t>
            </a:r>
            <a:r>
              <a:rPr lang="en-GB" sz="1600" dirty="0" smtClean="0"/>
              <a:t>5 year</a:t>
            </a:r>
            <a:r>
              <a:rPr lang="en-GB" sz="1600" dirty="0"/>
              <a:t> </a:t>
            </a:r>
            <a:r>
              <a:rPr lang="en-GB" sz="1600" dirty="0" smtClean="0"/>
              <a:t>implementation </a:t>
            </a:r>
            <a:r>
              <a:rPr lang="en-GB" sz="1600" dirty="0"/>
              <a:t>horizon initially. The Strategy places particular emphasis on cultural &amp; heritage tourism.</a:t>
            </a:r>
          </a:p>
          <a:p>
            <a:pPr algn="just"/>
            <a:endParaRPr lang="en-GB" sz="1600" dirty="0" smtClean="0"/>
          </a:p>
          <a:p>
            <a:pPr algn="just"/>
            <a:r>
              <a:rPr lang="en-GB" sz="1600" dirty="0" smtClean="0"/>
              <a:t>Cultural </a:t>
            </a:r>
            <a:r>
              <a:rPr lang="en-GB" sz="1600" dirty="0"/>
              <a:t>Tourism ranks as first priority category, considered one of the fast growing segments of the global tourism industry, with huge benefits. Cultural Tourism </a:t>
            </a:r>
            <a:r>
              <a:rPr lang="en-GB" sz="1600" dirty="0" smtClean="0"/>
              <a:t>is associated </a:t>
            </a:r>
            <a:r>
              <a:rPr lang="en-GB" sz="1600" dirty="0"/>
              <a:t>with current expectations of travellers on learning a different way of life and understanding of another culture, is among the special forms of tourism </a:t>
            </a:r>
            <a:r>
              <a:rPr lang="en-GB" sz="1600" dirty="0" smtClean="0"/>
              <a:t>which are </a:t>
            </a:r>
            <a:r>
              <a:rPr lang="en-GB" sz="1600" dirty="0"/>
              <a:t>designed to target specific segments and is considered as a product with high growth prospects.</a:t>
            </a:r>
          </a:p>
          <a:p>
            <a:pPr algn="just"/>
            <a:endParaRPr lang="en-GB" sz="1600" dirty="0" smtClean="0"/>
          </a:p>
          <a:p>
            <a:pPr algn="just"/>
            <a:r>
              <a:rPr lang="en-GB" sz="1600" dirty="0" smtClean="0"/>
              <a:t>There </a:t>
            </a:r>
            <a:r>
              <a:rPr lang="en-GB" sz="1600" dirty="0"/>
              <a:t>is great need of updating and upgrading this policy instrument, in the light of the rapidly changing tourism demand and developments in the cultural status </a:t>
            </a:r>
            <a:r>
              <a:rPr lang="en-GB" sz="1600" dirty="0" smtClean="0"/>
              <a:t>of </a:t>
            </a:r>
            <a:r>
              <a:rPr lang="en-GB" sz="1600" dirty="0" err="1" smtClean="0"/>
              <a:t>Pafos</a:t>
            </a:r>
            <a:r>
              <a:rPr lang="en-GB" sz="1600" dirty="0"/>
              <a:t>, such as the selection of </a:t>
            </a:r>
            <a:r>
              <a:rPr lang="en-GB" sz="1600" dirty="0" err="1"/>
              <a:t>Pafos</a:t>
            </a:r>
            <a:r>
              <a:rPr lang="en-GB" sz="1600" dirty="0"/>
              <a:t> to be the 2017 European Capital of Culture. The Strategic Plan must have a new target year of 2020 and beyond. A key </a:t>
            </a:r>
            <a:r>
              <a:rPr lang="en-GB" sz="1600" dirty="0" smtClean="0"/>
              <a:t>purpose of </a:t>
            </a:r>
            <a:r>
              <a:rPr lang="en-GB" sz="1600" dirty="0"/>
              <a:t>the upgraded and enhanced policy instrument is the preparation of Action Plans. There is scope of interfacing with the 'Operational Programme Competitiveness </a:t>
            </a:r>
            <a:r>
              <a:rPr lang="en-GB" sz="1600" dirty="0" smtClean="0"/>
              <a:t>&amp; Sustainable </a:t>
            </a:r>
            <a:r>
              <a:rPr lang="en-GB" sz="1600" dirty="0"/>
              <a:t>Development'; the improved policy instrument can form the basis for mainstreaming into European Structural and Investment Funds.</a:t>
            </a:r>
          </a:p>
        </p:txBody>
      </p:sp>
    </p:spTree>
    <p:extLst>
      <p:ext uri="{BB962C8B-B14F-4D97-AF65-F5344CB8AC3E}">
        <p14:creationId xmlns:p14="http://schemas.microsoft.com/office/powerpoint/2010/main" val="2966138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19672" y="2276872"/>
            <a:ext cx="5626968" cy="1916984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Lessons learnt from the first call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Few points about application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dirty="0" smtClean="0"/>
              <a:t>About assessment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197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the application form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n-GB" dirty="0"/>
              <a:t>Territorial context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9849"/>
          <a:stretch/>
        </p:blipFill>
        <p:spPr>
          <a:xfrm>
            <a:off x="283197" y="2178469"/>
            <a:ext cx="8381378" cy="11946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7" y="3424557"/>
            <a:ext cx="8269038" cy="2921735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 bwMode="auto">
          <a:xfrm>
            <a:off x="35496" y="3318025"/>
            <a:ext cx="2592288" cy="865860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 pitchFamily="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377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1326" y="1412776"/>
            <a:ext cx="81186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/>
              <a:t>In Cyprus, home care is currently provided by Municipalities and Community Councils on local level (these are the two levels of local authorities in Cyprus). </a:t>
            </a:r>
            <a:r>
              <a:rPr lang="en-GB" sz="1400" dirty="0" smtClean="0"/>
              <a:t>According to </a:t>
            </a:r>
            <a:r>
              <a:rPr lang="en-GB" sz="1400" dirty="0"/>
              <a:t>the Law, Municipalities have the right for provision of social services (in general, including social/health care) through the establishment of local social </a:t>
            </a:r>
            <a:r>
              <a:rPr lang="en-GB" sz="1400" dirty="0" smtClean="0"/>
              <a:t>foundations and </a:t>
            </a:r>
            <a:r>
              <a:rPr lang="en-GB" sz="1400" dirty="0"/>
              <a:t>the establishment of local programs for supporting the target groups according to their needs. </a:t>
            </a:r>
            <a:endParaRPr lang="en-GB" sz="1400" dirty="0" smtClean="0"/>
          </a:p>
          <a:p>
            <a:pPr algn="just"/>
            <a:endParaRPr lang="en-GB" sz="1400" dirty="0"/>
          </a:p>
          <a:p>
            <a:pPr algn="just"/>
            <a:r>
              <a:rPr lang="en-GB" sz="1400" dirty="0" smtClean="0"/>
              <a:t>Home </a:t>
            </a:r>
            <a:r>
              <a:rPr lang="en-GB" sz="1400" dirty="0"/>
              <a:t>care is provided to people in need (mostly elders). All </a:t>
            </a:r>
            <a:r>
              <a:rPr lang="en-GB" sz="1400" dirty="0" smtClean="0"/>
              <a:t>such programs </a:t>
            </a:r>
            <a:r>
              <a:rPr lang="en-GB" sz="1400" dirty="0"/>
              <a:t>run by the local authorities are evaluated, controlled and partially funded (after approval) by the central government through financing schemes provided </a:t>
            </a:r>
            <a:r>
              <a:rPr lang="en-GB" sz="1400" dirty="0" smtClean="0"/>
              <a:t>by the </a:t>
            </a:r>
            <a:r>
              <a:rPr lang="en-GB" sz="1400" dirty="0"/>
              <a:t>Social Welfare Services. In the last years, due to the bad situation of the economy (financial crisis – Cyprus is currently under an MOU for support through </a:t>
            </a:r>
            <a:r>
              <a:rPr lang="en-GB" sz="1400" dirty="0" smtClean="0"/>
              <a:t>the financial </a:t>
            </a:r>
            <a:r>
              <a:rPr lang="en-GB" sz="1400" dirty="0"/>
              <a:t>mechanism of European Central Bank, the IMF and the European Commission) financing for these type of activities has been reduced and minimized by </a:t>
            </a:r>
            <a:r>
              <a:rPr lang="en-GB" sz="1400" dirty="0" smtClean="0"/>
              <a:t>the central </a:t>
            </a:r>
            <a:r>
              <a:rPr lang="en-GB" sz="1400" dirty="0"/>
              <a:t>government, therefore, most Municipalities are facing huge economic problems on maintaining local social care services (including home care) totally </a:t>
            </a:r>
            <a:r>
              <a:rPr lang="en-GB" sz="1400" dirty="0" smtClean="0"/>
              <a:t>through their </a:t>
            </a:r>
            <a:r>
              <a:rPr lang="en-GB" sz="1400" dirty="0"/>
              <a:t>own budget. </a:t>
            </a:r>
            <a:endParaRPr lang="en-GB" sz="1400" dirty="0" smtClean="0"/>
          </a:p>
          <a:p>
            <a:pPr algn="just"/>
            <a:endParaRPr lang="en-GB" sz="1400" dirty="0"/>
          </a:p>
          <a:p>
            <a:pPr algn="just"/>
            <a:r>
              <a:rPr lang="en-GB" sz="1400" dirty="0" smtClean="0"/>
              <a:t>As </a:t>
            </a:r>
            <a:r>
              <a:rPr lang="en-GB" sz="1400" dirty="0"/>
              <a:t>a result there are a lot of local social/health foundations that have already stopped their activities, in opposition to the continuously rising need </a:t>
            </a:r>
            <a:r>
              <a:rPr lang="en-GB" sz="1400" dirty="0" smtClean="0"/>
              <a:t>for such </a:t>
            </a:r>
            <a:r>
              <a:rPr lang="en-GB" sz="1400" dirty="0"/>
              <a:t>services. Preventive measures and new ways of managing and implementing home care services are currently very highly needed, especially if their </a:t>
            </a:r>
            <a:r>
              <a:rPr lang="en-GB" sz="1400" dirty="0" smtClean="0"/>
              <a:t>application would </a:t>
            </a:r>
            <a:r>
              <a:rPr lang="en-GB" sz="1400" dirty="0"/>
              <a:t>result to the reduction of the budget required for covering the needs for general local social care activities and services.</a:t>
            </a:r>
          </a:p>
          <a:p>
            <a:pPr algn="just"/>
            <a:endParaRPr lang="en-GB" sz="1400" dirty="0" smtClean="0"/>
          </a:p>
          <a:p>
            <a:pPr algn="just"/>
            <a:r>
              <a:rPr lang="en-GB" sz="1400" dirty="0" smtClean="0"/>
              <a:t>Therefore</a:t>
            </a:r>
            <a:r>
              <a:rPr lang="en-GB" sz="1400" dirty="0"/>
              <a:t>, the generation of innovative Home Care solutions (i.e. </a:t>
            </a:r>
            <a:r>
              <a:rPr lang="en-GB" sz="1400" dirty="0" err="1" smtClean="0"/>
              <a:t>ehealth</a:t>
            </a:r>
            <a:r>
              <a:rPr lang="en-GB" sz="1400" dirty="0" smtClean="0"/>
              <a:t>) in </a:t>
            </a:r>
            <a:r>
              <a:rPr lang="en-GB" sz="1400" dirty="0"/>
              <a:t>regional innovation chains (that would also reduce the cost of these services) is a </a:t>
            </a:r>
            <a:r>
              <a:rPr lang="en-GB" sz="1400" dirty="0" smtClean="0"/>
              <a:t>need and </a:t>
            </a:r>
            <a:r>
              <a:rPr lang="en-GB" sz="1400" dirty="0"/>
              <a:t>is an issue which has to be tackled by smart policy instruments, in particular by Structural Funds.</a:t>
            </a:r>
          </a:p>
        </p:txBody>
      </p:sp>
      <p:sp>
        <p:nvSpPr>
          <p:cNvPr id="5" name="Rectangle 4"/>
          <p:cNvSpPr/>
          <p:nvPr/>
        </p:nvSpPr>
        <p:spPr>
          <a:xfrm>
            <a:off x="451326" y="620688"/>
            <a:ext cx="8118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err="1" smtClean="0"/>
              <a:t>HoCare</a:t>
            </a:r>
            <a:r>
              <a:rPr lang="en-GB" dirty="0" smtClean="0"/>
              <a:t> : Operational </a:t>
            </a:r>
            <a:r>
              <a:rPr lang="en-GB" dirty="0"/>
              <a:t>Program "Competitiveness and Sustainable Development" 2014-2020</a:t>
            </a:r>
          </a:p>
        </p:txBody>
      </p:sp>
    </p:spTree>
    <p:extLst>
      <p:ext uri="{BB962C8B-B14F-4D97-AF65-F5344CB8AC3E}">
        <p14:creationId xmlns:p14="http://schemas.microsoft.com/office/powerpoint/2010/main" val="818562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96338" y="1196752"/>
            <a:ext cx="836327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GB" sz="1400" dirty="0" err="1"/>
              <a:t>Pafos</a:t>
            </a:r>
            <a:r>
              <a:rPr lang="en-GB" sz="1400" dirty="0"/>
              <a:t> is a diverse province with developed tourist waterfront, urban areas, with inland plains, hilly and mountainous areas includes a large number of municipalities. </a:t>
            </a:r>
            <a:r>
              <a:rPr lang="en-GB" sz="1400" dirty="0" smtClean="0"/>
              <a:t>It has </a:t>
            </a:r>
            <a:r>
              <a:rPr lang="en-GB" sz="1400" dirty="0"/>
              <a:t>rich history and tradition, archaeological sites, cultural and religious monuments. Particularly archaeology and mythology of the area and its connection with </a:t>
            </a:r>
            <a:r>
              <a:rPr lang="en-GB" sz="1400" dirty="0" smtClean="0"/>
              <a:t>the goddess </a:t>
            </a:r>
            <a:r>
              <a:rPr lang="en-GB" sz="1400" dirty="0"/>
              <a:t>of love Aphrodite, is notable. It has a rich flora and fauna with various endemic species while the region is the </a:t>
            </a:r>
            <a:r>
              <a:rPr lang="en-GB" sz="1400" dirty="0" err="1"/>
              <a:t>Akamas</a:t>
            </a:r>
            <a:r>
              <a:rPr lang="en-GB" sz="1400" dirty="0"/>
              <a:t> National Forest Park.</a:t>
            </a:r>
          </a:p>
          <a:p>
            <a:pPr algn="just"/>
            <a:endParaRPr lang="en-GB" sz="1400" dirty="0" smtClean="0"/>
          </a:p>
          <a:p>
            <a:pPr algn="just"/>
            <a:r>
              <a:rPr lang="en-GB" sz="1400" dirty="0" err="1" smtClean="0"/>
              <a:t>Pafos</a:t>
            </a:r>
            <a:r>
              <a:rPr lang="en-GB" sz="1400" dirty="0" smtClean="0"/>
              <a:t> </a:t>
            </a:r>
            <a:r>
              <a:rPr lang="en-GB" sz="1400" dirty="0"/>
              <a:t>is a remarkable milestone for tourists with special interest in culture. It has museums, cultural monuments, archaeological sites, churches, traditional </a:t>
            </a:r>
            <a:r>
              <a:rPr lang="en-GB" sz="1400" dirty="0" smtClean="0"/>
              <a:t>products, cultural </a:t>
            </a:r>
            <a:r>
              <a:rPr lang="en-GB" sz="1400" dirty="0"/>
              <a:t>events, traditional cuisine, etc., the coexistence of which gives it a unique beauty. The cultural value of </a:t>
            </a:r>
            <a:r>
              <a:rPr lang="en-GB" sz="1400" dirty="0" err="1"/>
              <a:t>Paphos</a:t>
            </a:r>
            <a:r>
              <a:rPr lang="en-GB" sz="1400" dirty="0"/>
              <a:t> further strengthened by existing myths </a:t>
            </a:r>
            <a:r>
              <a:rPr lang="en-GB" sz="1400" dirty="0" smtClean="0"/>
              <a:t>that surround </a:t>
            </a:r>
            <a:r>
              <a:rPr lang="en-GB" sz="1400" dirty="0"/>
              <a:t>the area, In addition to the existing cultural infrastructure of the province including </a:t>
            </a:r>
            <a:r>
              <a:rPr lang="en-GB" sz="1400" dirty="0" err="1"/>
              <a:t>theaters</a:t>
            </a:r>
            <a:r>
              <a:rPr lang="en-GB" sz="1400" dirty="0"/>
              <a:t>, and other places that host modern cultural activities (arts, </a:t>
            </a:r>
            <a:r>
              <a:rPr lang="en-GB" sz="1400" dirty="0" smtClean="0"/>
              <a:t>visual arts</a:t>
            </a:r>
            <a:r>
              <a:rPr lang="en-GB" sz="1400" dirty="0"/>
              <a:t>, music, etc.).</a:t>
            </a:r>
          </a:p>
          <a:p>
            <a:pPr algn="just"/>
            <a:endParaRPr lang="en-GB" sz="1400" dirty="0" smtClean="0"/>
          </a:p>
          <a:p>
            <a:pPr algn="just"/>
            <a:r>
              <a:rPr lang="en-GB" sz="1400" dirty="0" err="1" smtClean="0"/>
              <a:t>Pafos</a:t>
            </a:r>
            <a:r>
              <a:rPr lang="en-GB" sz="1400" dirty="0" smtClean="0"/>
              <a:t> </a:t>
            </a:r>
            <a:r>
              <a:rPr lang="en-GB" sz="1400" dirty="0"/>
              <a:t>has been selected to be the European Capital of Culture (</a:t>
            </a:r>
            <a:r>
              <a:rPr lang="en-GB" sz="1400" dirty="0" err="1"/>
              <a:t>ECoC</a:t>
            </a:r>
            <a:r>
              <a:rPr lang="en-GB" sz="1400" dirty="0"/>
              <a:t>) for 2017. This experience will be shared with the project partners and the activities </a:t>
            </a:r>
            <a:r>
              <a:rPr lang="en-GB" sz="1400" dirty="0" smtClean="0"/>
              <a:t>of Pafos2017 </a:t>
            </a:r>
            <a:r>
              <a:rPr lang="en-GB" sz="1400" dirty="0" err="1"/>
              <a:t>ECoC</a:t>
            </a:r>
            <a:r>
              <a:rPr lang="en-GB" sz="1400" dirty="0"/>
              <a:t> will support the project and the legacy will be further exploited in the project activities. </a:t>
            </a:r>
            <a:r>
              <a:rPr lang="en-GB" sz="1400" dirty="0" err="1"/>
              <a:t>Pafos</a:t>
            </a:r>
            <a:r>
              <a:rPr lang="en-GB" sz="1400" dirty="0"/>
              <a:t> as </a:t>
            </a:r>
            <a:r>
              <a:rPr lang="en-GB" sz="1400" dirty="0" err="1"/>
              <a:t>ECoC</a:t>
            </a:r>
            <a:r>
              <a:rPr lang="en-GB" sz="1400" dirty="0"/>
              <a:t> suggests making the best of its </a:t>
            </a:r>
            <a:r>
              <a:rPr lang="en-GB" sz="1400" dirty="0" err="1" smtClean="0"/>
              <a:t>openair</a:t>
            </a:r>
            <a:r>
              <a:rPr lang="en-GB" sz="1400" dirty="0"/>
              <a:t> </a:t>
            </a:r>
            <a:r>
              <a:rPr lang="en-GB" sz="1400" dirty="0" smtClean="0"/>
              <a:t>sites</a:t>
            </a:r>
            <a:r>
              <a:rPr lang="en-GB" sz="1400" dirty="0"/>
              <a:t> </a:t>
            </a:r>
            <a:r>
              <a:rPr lang="en-GB" sz="1400" dirty="0" smtClean="0"/>
              <a:t>by </a:t>
            </a:r>
            <a:r>
              <a:rPr lang="en-GB" sz="1400" dirty="0"/>
              <a:t>turning them into an </a:t>
            </a:r>
            <a:r>
              <a:rPr lang="en-GB" sz="1400" dirty="0" err="1" smtClean="0"/>
              <a:t>OpenAir</a:t>
            </a:r>
            <a:r>
              <a:rPr lang="en-GB" sz="1400" dirty="0"/>
              <a:t> </a:t>
            </a:r>
            <a:r>
              <a:rPr lang="en-GB" sz="1400" dirty="0" smtClean="0"/>
              <a:t>Factory </a:t>
            </a:r>
            <a:r>
              <a:rPr lang="en-GB" sz="1400" dirty="0"/>
              <a:t>of Culture. With its </a:t>
            </a:r>
            <a:r>
              <a:rPr lang="en-GB" sz="1400" dirty="0" err="1"/>
              <a:t>archeological</a:t>
            </a:r>
            <a:r>
              <a:rPr lang="en-GB" sz="1400" dirty="0"/>
              <a:t> sites, its squares, its streets, its other artistic events, it can bring the cultural activities of </a:t>
            </a:r>
            <a:r>
              <a:rPr lang="en-GB" sz="1400" dirty="0" smtClean="0"/>
              <a:t>the city </a:t>
            </a:r>
            <a:r>
              <a:rPr lang="en-GB" sz="1400" dirty="0"/>
              <a:t>closer to the visitors. “Linking Continents, Bridging Cultures” is the dynamic “motto” main characteristic of Pafos2017. Inspired by its geographical position, since </a:t>
            </a:r>
            <a:r>
              <a:rPr lang="en-GB" sz="1400" dirty="0" smtClean="0"/>
              <a:t>it has </a:t>
            </a:r>
            <a:r>
              <a:rPr lang="en-GB" sz="1400" dirty="0"/>
              <a:t>always been the crossroad of Eastern Mediterranean, and by its modern multicultural reality, </a:t>
            </a:r>
            <a:r>
              <a:rPr lang="en-GB" sz="1400" dirty="0" err="1"/>
              <a:t>Pafos</a:t>
            </a:r>
            <a:r>
              <a:rPr lang="en-GB" sz="1400" dirty="0"/>
              <a:t> aspires to become the first </a:t>
            </a:r>
            <a:r>
              <a:rPr lang="en-GB" sz="1400" dirty="0" err="1"/>
              <a:t>ECoC</a:t>
            </a:r>
            <a:r>
              <a:rPr lang="en-GB" sz="1400" dirty="0"/>
              <a:t> which will link the East </a:t>
            </a:r>
            <a:r>
              <a:rPr lang="en-GB" sz="1400" dirty="0" smtClean="0"/>
              <a:t>and the </a:t>
            </a:r>
            <a:r>
              <a:rPr lang="en-GB" sz="1400" dirty="0"/>
              <a:t>West, bridge people and cultures, and it will also be a place of cultural collaboration and peaceful coexistence.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0364" y="620688"/>
            <a:ext cx="7277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CHRISTA : </a:t>
            </a:r>
            <a:r>
              <a:rPr lang="en-GB" dirty="0" err="1" smtClean="0"/>
              <a:t>Pafos</a:t>
            </a:r>
            <a:r>
              <a:rPr lang="en-GB" dirty="0" smtClean="0"/>
              <a:t> </a:t>
            </a:r>
            <a:r>
              <a:rPr lang="en-GB" dirty="0"/>
              <a:t>Regional Strategic Tourism Development Plan</a:t>
            </a:r>
          </a:p>
        </p:txBody>
      </p:sp>
    </p:spTree>
    <p:extLst>
      <p:ext uri="{BB962C8B-B14F-4D97-AF65-F5344CB8AC3E}">
        <p14:creationId xmlns:p14="http://schemas.microsoft.com/office/powerpoint/2010/main" val="40650857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What is learning process?</a:t>
            </a:r>
            <a:endParaRPr lang="en-GB" alt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-285750" algn="just"/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Learning </a:t>
            </a:r>
            <a:r>
              <a:rPr lang="en-GB" alt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process</a:t>
            </a:r>
          </a:p>
          <a:p>
            <a:pPr marL="457200" lvl="1" indent="0" algn="just">
              <a:buNone/>
            </a:pPr>
            <a:r>
              <a:rPr lang="en-GB" altLang="fr-FR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= interregional exchange of experience building on experiences and practices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Based on</a:t>
            </a: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457200" lvl="1" indent="0" algn="just">
              <a:buNone/>
            </a:pP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identification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analysis &amp; transfer of knowledge and  practices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</a:t>
            </a: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457200" lvl="1" indent="0" algn="just">
              <a:buNone/>
            </a:pP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through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 well-thought process supported by seminars, study trips, workshops, staff exchanges, peer reviews,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81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Why is it so important?</a:t>
            </a:r>
            <a:endParaRPr lang="en-GB" altLang="en-US" dirty="0"/>
          </a:p>
        </p:txBody>
      </p:sp>
      <p:sp>
        <p:nvSpPr>
          <p:cNvPr id="7" name="Espace réservé du texte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GB" b="1" dirty="0" smtClean="0"/>
              <a:t>Cornerstone</a:t>
            </a:r>
            <a:r>
              <a:rPr lang="en-GB" dirty="0" smtClean="0"/>
              <a:t> of an interregional cooperation project</a:t>
            </a:r>
          </a:p>
          <a:p>
            <a:pPr marL="457200" lvl="1" indent="0">
              <a:buNone/>
            </a:pPr>
            <a:endParaRPr lang="en-GB" dirty="0" smtClean="0"/>
          </a:p>
          <a:p>
            <a:pPr marL="457200" lvl="1" indent="0">
              <a:buNone/>
            </a:pPr>
            <a:r>
              <a:rPr lang="en-GB" b="1" dirty="0" smtClean="0"/>
              <a:t>Catalyst</a:t>
            </a:r>
            <a:r>
              <a:rPr lang="en-GB" dirty="0" smtClean="0"/>
              <a:t> for generating policy change in the involved regions 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880" y="4671485"/>
            <a:ext cx="2114550" cy="9906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1762" y="4094062"/>
            <a:ext cx="1904109" cy="191407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608" y="4293096"/>
            <a:ext cx="1590369" cy="1808228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179512" y="3295998"/>
            <a:ext cx="37734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defRPr/>
            </a:pPr>
            <a:r>
              <a:rPr lang="en-GB" sz="2400" b="1" dirty="0" smtClean="0">
                <a:solidFill>
                  <a:srgbClr val="1F497D"/>
                </a:solidFill>
              </a:rPr>
              <a:t>Territorial need</a:t>
            </a:r>
            <a:endParaRPr lang="en-GB" sz="2400" b="1" dirty="0">
              <a:solidFill>
                <a:srgbClr val="1F497D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99436" y="3263065"/>
            <a:ext cx="22687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defRPr/>
            </a:pPr>
            <a:r>
              <a:rPr lang="en-GB" sz="2400" b="1" dirty="0" smtClean="0">
                <a:solidFill>
                  <a:srgbClr val="1F497D"/>
                </a:solidFill>
              </a:rPr>
              <a:t>Results</a:t>
            </a:r>
            <a:endParaRPr lang="en-GB" sz="2400" b="1" dirty="0">
              <a:solidFill>
                <a:srgbClr val="1F497D"/>
              </a:solidFill>
            </a:endParaRPr>
          </a:p>
        </p:txBody>
      </p:sp>
      <p:sp>
        <p:nvSpPr>
          <p:cNvPr id="24" name="Right Arrow 23"/>
          <p:cNvSpPr/>
          <p:nvPr/>
        </p:nvSpPr>
        <p:spPr>
          <a:xfrm>
            <a:off x="2779306" y="5051101"/>
            <a:ext cx="568558" cy="3941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ight Arrow 24"/>
          <p:cNvSpPr/>
          <p:nvPr/>
        </p:nvSpPr>
        <p:spPr>
          <a:xfrm>
            <a:off x="5750446" y="5051101"/>
            <a:ext cx="568558" cy="3941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964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80526" y="1143405"/>
            <a:ext cx="8289304" cy="5498101"/>
            <a:chOff x="467544" y="1052736"/>
            <a:chExt cx="8289304" cy="5498101"/>
          </a:xfrm>
        </p:grpSpPr>
        <p:sp>
          <p:nvSpPr>
            <p:cNvPr id="5" name="Rounded Rectangle 4"/>
            <p:cNvSpPr/>
            <p:nvPr/>
          </p:nvSpPr>
          <p:spPr>
            <a:xfrm>
              <a:off x="5796136" y="1052736"/>
              <a:ext cx="2960712" cy="5498101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67544" y="1052736"/>
              <a:ext cx="5184576" cy="5498101"/>
            </a:xfrm>
            <a:prstGeom prst="roundRect">
              <a:avLst>
                <a:gd name="adj" fmla="val 865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642004" y="1791956"/>
              <a:ext cx="5226504" cy="3613108"/>
              <a:chOff x="1835696" y="1844824"/>
              <a:chExt cx="5442528" cy="3613108"/>
            </a:xfrm>
          </p:grpSpPr>
          <p:pic>
            <p:nvPicPr>
              <p:cNvPr id="11" name="Picture 2" descr="http://www.google.fr/url?source=imglanding&amp;ct=img&amp;q=http://www.wired.com/wp-content/uploads/2014/06/summer_14_sketches_key5.jpg&amp;sa=X&amp;ei=JRdoVfrzGcKnU_XLgBg&amp;ved=0CAkQ8wc4Gw&amp;usg=AFQjCNFmbESbRCMcZ_F8BnXSIRvkfZy0Gw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1844824"/>
                <a:ext cx="5442528" cy="36131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6216" y="3933056"/>
                <a:ext cx="288032" cy="437382"/>
              </a:xfrm>
              <a:prstGeom prst="rect">
                <a:avLst/>
              </a:prstGeom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7143" b="28571"/>
              <a:stretch/>
            </p:blipFill>
            <p:spPr>
              <a:xfrm>
                <a:off x="2411760" y="2348880"/>
                <a:ext cx="360040" cy="450049"/>
              </a:xfrm>
              <a:prstGeom prst="rect">
                <a:avLst/>
              </a:prstGeom>
            </p:spPr>
          </p:pic>
        </p:grpSp>
        <p:pic>
          <p:nvPicPr>
            <p:cNvPr id="8" name="Picture 4" descr="http://www.google.fr/url?source=imglanding&amp;ct=img&amp;q=http://mishawilson.com/wp-content/uploads/2015/01/Action-Plan.jpg&amp;sa=X&amp;ei=Gf9eVerCGoXjU9PtgKAG&amp;ved=0CAkQ8wc&amp;usg=AFQjCNGmDUmgKG_mTsdeWvTOFzZ3oEdmtQ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3126" y="2636913"/>
              <a:ext cx="2945822" cy="212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2236364" y="1138646"/>
              <a:ext cx="150233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b="1" dirty="0">
                  <a:cs typeface="Times New Roman" panose="02020603050405020304" pitchFamily="18" charset="0"/>
                </a:rPr>
                <a:t>PHASE 1</a:t>
              </a:r>
              <a:endParaRPr lang="es-ES" sz="2400" b="1" dirty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6444208" y="1138645"/>
              <a:ext cx="150233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2400" b="1" dirty="0">
                  <a:cs typeface="Times New Roman" panose="02020603050405020304" pitchFamily="18" charset="0"/>
                </a:rPr>
                <a:t>PHASE </a:t>
              </a:r>
              <a:r>
                <a:rPr lang="en-GB" sz="2400" b="1" dirty="0" smtClean="0">
                  <a:cs typeface="Times New Roman" panose="02020603050405020304" pitchFamily="18" charset="0"/>
                </a:rPr>
                <a:t>2</a:t>
              </a:r>
              <a:endParaRPr lang="es-ES" sz="2400" b="1" dirty="0"/>
            </a:p>
          </p:txBody>
        </p:sp>
      </p:grpSp>
      <p:sp>
        <p:nvSpPr>
          <p:cNvPr id="1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organise it?</a:t>
            </a:r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2149346" y="5791504"/>
            <a:ext cx="1621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just"/>
            <a:r>
              <a:rPr lang="en-GB" altLang="fr-FR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Learning</a:t>
            </a:r>
            <a:endParaRPr lang="es-ES" altLang="fr-FR" sz="2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6378505" y="5762008"/>
            <a:ext cx="1621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8900" algn="l"/>
                <a:tab pos="269875" algn="l"/>
              </a:tabLs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/>
            <a:r>
              <a:rPr lang="en-GB" altLang="fr-FR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Acting</a:t>
            </a:r>
            <a:endParaRPr lang="es-ES" altLang="fr-FR" sz="2400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249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to organise it?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No magic recipe but a few important ingredients:</a:t>
            </a:r>
          </a:p>
          <a:p>
            <a:endParaRPr lang="en-GB" dirty="0" smtClean="0"/>
          </a:p>
          <a:p>
            <a:pPr marL="1200150" lvl="1" indent="-457200" algn="just">
              <a:spcBef>
                <a:spcPct val="0"/>
              </a:spcBef>
              <a:buFont typeface="+mj-lt"/>
              <a:buAutoNum type="alphaUcPeriod"/>
            </a:pPr>
            <a:r>
              <a:rPr lang="en-GB" altLang="es-ES" b="0" dirty="0">
                <a:solidFill>
                  <a:schemeClr val="tx1"/>
                </a:solidFill>
                <a:cs typeface="Times New Roman" panose="02020603050405020304" pitchFamily="18" charset="0"/>
              </a:rPr>
              <a:t>Ensure learning at </a:t>
            </a:r>
            <a:r>
              <a:rPr lang="en-GB" altLang="es-ES" b="1" dirty="0">
                <a:solidFill>
                  <a:schemeClr val="tx1"/>
                </a:solidFill>
                <a:cs typeface="Times New Roman" panose="02020603050405020304" pitchFamily="18" charset="0"/>
              </a:rPr>
              <a:t>different levels</a:t>
            </a:r>
          </a:p>
          <a:p>
            <a:pPr marL="1200150" lvl="1" indent="-457200" algn="just">
              <a:spcBef>
                <a:spcPct val="0"/>
              </a:spcBef>
              <a:buFont typeface="+mj-lt"/>
              <a:buAutoNum type="alphaUcPeriod"/>
            </a:pPr>
            <a:endParaRPr lang="en-GB" altLang="es-ES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200150" lvl="1" indent="-457200" algn="just">
              <a:spcBef>
                <a:spcPct val="0"/>
              </a:spcBef>
              <a:buFont typeface="+mj-lt"/>
              <a:buAutoNum type="alphaUcPeriod"/>
            </a:pPr>
            <a:r>
              <a:rPr lang="en-GB" altLang="es-ES" b="0" dirty="0">
                <a:solidFill>
                  <a:schemeClr val="tx1"/>
                </a:solidFill>
                <a:cs typeface="Times New Roman" panose="02020603050405020304" pitchFamily="18" charset="0"/>
              </a:rPr>
              <a:t>Ensure the </a:t>
            </a:r>
            <a:r>
              <a:rPr lang="en-GB" altLang="es-ES" b="1" dirty="0">
                <a:solidFill>
                  <a:schemeClr val="tx1"/>
                </a:solidFill>
                <a:cs typeface="Times New Roman" panose="02020603050405020304" pitchFamily="18" charset="0"/>
              </a:rPr>
              <a:t>quality</a:t>
            </a:r>
            <a:r>
              <a:rPr lang="en-GB" altLang="es-ES" b="0" dirty="0">
                <a:solidFill>
                  <a:schemeClr val="tx1"/>
                </a:solidFill>
                <a:cs typeface="Times New Roman" panose="02020603050405020304" pitchFamily="18" charset="0"/>
              </a:rPr>
              <a:t> of each learning activity</a:t>
            </a:r>
          </a:p>
          <a:p>
            <a:pPr marL="1200150" lvl="1" indent="-457200" algn="just">
              <a:spcBef>
                <a:spcPct val="0"/>
              </a:spcBef>
              <a:buFont typeface="+mj-lt"/>
              <a:buAutoNum type="alphaUcPeriod"/>
            </a:pPr>
            <a:endParaRPr lang="en-GB" altLang="es-ES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1200150" lvl="1" indent="-457200" algn="just">
              <a:spcBef>
                <a:spcPct val="0"/>
              </a:spcBef>
              <a:buFont typeface="+mj-lt"/>
              <a:buAutoNum type="alphaUcPeriod"/>
            </a:pPr>
            <a:r>
              <a:rPr lang="en-GB" altLang="es-ES" b="0" dirty="0">
                <a:solidFill>
                  <a:schemeClr val="tx1"/>
                </a:solidFill>
                <a:cs typeface="Times New Roman" panose="02020603050405020304" pitchFamily="18" charset="0"/>
              </a:rPr>
              <a:t>Ensure an </a:t>
            </a:r>
            <a:r>
              <a:rPr lang="en-GB" altLang="es-ES" b="1" dirty="0">
                <a:solidFill>
                  <a:schemeClr val="tx1"/>
                </a:solidFill>
                <a:cs typeface="Times New Roman" panose="02020603050405020304" pitchFamily="18" charset="0"/>
              </a:rPr>
              <a:t>integrated approach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065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1240970" y="1441785"/>
            <a:ext cx="6768752" cy="4045930"/>
            <a:chOff x="2555776" y="1131590"/>
            <a:chExt cx="6587787" cy="3744416"/>
          </a:xfrm>
        </p:grpSpPr>
        <p:sp>
          <p:nvSpPr>
            <p:cNvPr id="7" name="Oval 6"/>
            <p:cNvSpPr/>
            <p:nvPr/>
          </p:nvSpPr>
          <p:spPr bwMode="auto">
            <a:xfrm>
              <a:off x="3131850" y="1276203"/>
              <a:ext cx="4247512" cy="3455302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Times" pitchFamily="1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3880447" y="1986001"/>
              <a:ext cx="2941972" cy="2305652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Times" pitchFamily="1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4425924" y="2787898"/>
              <a:ext cx="1873951" cy="1078195"/>
            </a:xfrm>
            <a:prstGeom prst="ellipse">
              <a:avLst/>
            </a:prstGeom>
            <a:solidFill>
              <a:schemeClr val="tx1">
                <a:lumMod val="75000"/>
              </a:schemeClr>
            </a:solidFill>
            <a:ln w="158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Times" pitchFamily="1" charset="0"/>
              </a:endParaRPr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2555776" y="1131590"/>
              <a:ext cx="6408712" cy="3744416"/>
            </a:xfrm>
            <a:prstGeom prst="ellipse">
              <a:avLst/>
            </a:prstGeom>
            <a:noFill/>
            <a:ln w="15875" algn="ctr">
              <a:solidFill>
                <a:schemeClr val="tx1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110000"/>
                </a:lnSpc>
                <a:spcBef>
                  <a:spcPct val="20000"/>
                </a:spcBef>
                <a:defRPr sz="2400" b="1">
                  <a:solidFill>
                    <a:schemeClr val="hlink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ct val="20000"/>
                </a:spcBef>
                <a:buFont typeface="Wingdings" panose="05000000000000000000" pitchFamily="2" charset="2"/>
                <a:buBlip>
                  <a:blip r:embed="rId3"/>
                </a:buBlip>
                <a:defRPr sz="2000">
                  <a:solidFill>
                    <a:schemeClr val="hlink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ct val="20000"/>
                </a:spcBef>
                <a:buSzPct val="50000"/>
                <a:buFont typeface="Webdings" panose="05030102010509060703" pitchFamily="18" charset="2"/>
                <a:buChar char="n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ct val="20000"/>
                </a:spcBef>
                <a:buBlip>
                  <a:blip r:embed="rId4"/>
                </a:buBlip>
                <a:defRPr i="1">
                  <a:solidFill>
                    <a:schemeClr val="hlink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ct val="20000"/>
                </a:spcBef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</a:pPr>
              <a:endParaRPr lang="en-GB" altLang="es-ES" sz="2800" b="0">
                <a:solidFill>
                  <a:schemeClr val="tx1"/>
                </a:solidFill>
                <a:latin typeface="Times" panose="02020603050405020304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099948" y="1460401"/>
              <a:ext cx="2376838" cy="4842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400" b="1" dirty="0">
                  <a:latin typeface="+mn-lt"/>
                </a:rPr>
                <a:t>3. Regional stakeholders learning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96439" y="2248007"/>
              <a:ext cx="1872312" cy="477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400" b="1" dirty="0">
                  <a:latin typeface="+mn-lt"/>
                </a:rPr>
                <a:t>2. Organisational learning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63137" y="2500486"/>
              <a:ext cx="1980426" cy="523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spcBef>
                  <a:spcPts val="0"/>
                </a:spcBef>
                <a:defRPr/>
              </a:pPr>
              <a:r>
                <a:rPr lang="en-GB" sz="1400" b="1" i="1" dirty="0">
                  <a:latin typeface="+mn-lt"/>
                </a:rPr>
                <a:t>4. External / </a:t>
              </a:r>
            </a:p>
            <a:p>
              <a:pPr algn="ctr">
                <a:spcBef>
                  <a:spcPts val="0"/>
                </a:spcBef>
                <a:defRPr/>
              </a:pPr>
              <a:r>
                <a:rPr lang="en-GB" sz="1400" b="1" i="1" dirty="0">
                  <a:latin typeface="+mn-lt"/>
                </a:rPr>
                <a:t>EU level learning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86377" y="3107069"/>
              <a:ext cx="1300627" cy="51289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GB" sz="1400" b="1" dirty="0">
                  <a:solidFill>
                    <a:schemeClr val="bg1"/>
                  </a:solidFill>
                  <a:latin typeface="+mn-lt"/>
                </a:rPr>
                <a:t>1. Individual  learning</a:t>
              </a:r>
            </a:p>
          </p:txBody>
        </p:sp>
        <p:sp>
          <p:nvSpPr>
            <p:cNvPr id="15" name="Curved Right Arrow 14"/>
            <p:cNvSpPr/>
            <p:nvPr/>
          </p:nvSpPr>
          <p:spPr bwMode="auto">
            <a:xfrm>
              <a:off x="4067944" y="2643758"/>
              <a:ext cx="432048" cy="720080"/>
            </a:xfrm>
            <a:prstGeom prst="curvedRigh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0800000" lon="0" rev="0"/>
              </a:camera>
              <a:lightRig rig="threePt" dir="t"/>
            </a:scene3d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Times" pitchFamily="1" charset="0"/>
              </a:endParaRPr>
            </a:p>
          </p:txBody>
        </p:sp>
        <p:sp>
          <p:nvSpPr>
            <p:cNvPr id="16" name="Curved Right Arrow 15"/>
            <p:cNvSpPr/>
            <p:nvPr/>
          </p:nvSpPr>
          <p:spPr bwMode="auto">
            <a:xfrm>
              <a:off x="3923928" y="1779662"/>
              <a:ext cx="576064" cy="1656184"/>
            </a:xfrm>
            <a:prstGeom prst="curvedRightArrow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>
                <a:rot lat="10800000" lon="0" rev="0"/>
              </a:camera>
              <a:lightRig rig="threePt" dir="t"/>
            </a:scene3d>
          </p:spPr>
          <p:txBody>
            <a:bodyPr/>
            <a:lstStyle/>
            <a:p>
              <a:pPr>
                <a:spcBef>
                  <a:spcPct val="50000"/>
                </a:spcBef>
                <a:defRPr/>
              </a:pPr>
              <a:endParaRPr lang="en-GB">
                <a:latin typeface="Times" pitchFamily="1" charset="0"/>
              </a:endParaRPr>
            </a:p>
          </p:txBody>
        </p:sp>
        <p:sp>
          <p:nvSpPr>
            <p:cNvPr id="17" name="Right Arrow 21"/>
            <p:cNvSpPr>
              <a:spLocks noChangeArrowheads="1"/>
            </p:cNvSpPr>
            <p:nvPr/>
          </p:nvSpPr>
          <p:spPr bwMode="auto">
            <a:xfrm>
              <a:off x="6156176" y="3147814"/>
              <a:ext cx="1872208" cy="319276"/>
            </a:xfrm>
            <a:prstGeom prst="rightArrow">
              <a:avLst>
                <a:gd name="adj1" fmla="val 50000"/>
                <a:gd name="adj2" fmla="val 50006"/>
              </a:avLst>
            </a:prstGeom>
            <a:solidFill>
              <a:schemeClr val="tx1">
                <a:alpha val="6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110000"/>
                </a:lnSpc>
                <a:spcBef>
                  <a:spcPct val="20000"/>
                </a:spcBef>
                <a:defRPr sz="2400" b="1">
                  <a:solidFill>
                    <a:schemeClr val="hlink"/>
                  </a:solidFill>
                  <a:latin typeface="Arial" panose="020B0604020202020204" pitchFamily="34" charset="0"/>
                </a:defRPr>
              </a:lvl1pPr>
              <a:lvl2pPr marL="742950" indent="-285750">
                <a:lnSpc>
                  <a:spcPct val="120000"/>
                </a:lnSpc>
                <a:spcBef>
                  <a:spcPct val="20000"/>
                </a:spcBef>
                <a:buFont typeface="Wingdings" panose="05000000000000000000" pitchFamily="2" charset="2"/>
                <a:buBlip>
                  <a:blip r:embed="rId3"/>
                </a:buBlip>
                <a:defRPr sz="2000">
                  <a:solidFill>
                    <a:schemeClr val="hlink"/>
                  </a:solidFill>
                  <a:latin typeface="Arial" panose="020B0604020202020204" pitchFamily="34" charset="0"/>
                </a:defRPr>
              </a:lvl2pPr>
              <a:lvl3pPr marL="1143000" indent="-228600">
                <a:lnSpc>
                  <a:spcPct val="120000"/>
                </a:lnSpc>
                <a:spcBef>
                  <a:spcPct val="20000"/>
                </a:spcBef>
                <a:buSzPct val="50000"/>
                <a:buFont typeface="Webdings" panose="05030102010509060703" pitchFamily="18" charset="2"/>
                <a:buChar char="n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3pPr>
              <a:lvl4pPr marL="1600200" indent="-228600">
                <a:lnSpc>
                  <a:spcPct val="120000"/>
                </a:lnSpc>
                <a:spcBef>
                  <a:spcPct val="20000"/>
                </a:spcBef>
                <a:buBlip>
                  <a:blip r:embed="rId4"/>
                </a:buBlip>
                <a:defRPr i="1">
                  <a:solidFill>
                    <a:schemeClr val="hlink"/>
                  </a:solidFill>
                  <a:latin typeface="Arial" panose="020B0604020202020204" pitchFamily="34" charset="0"/>
                </a:defRPr>
              </a:lvl4pPr>
              <a:lvl5pPr marL="2057400" indent="-228600">
                <a:lnSpc>
                  <a:spcPct val="120000"/>
                </a:lnSpc>
                <a:spcBef>
                  <a:spcPct val="20000"/>
                </a:spcBef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SzPct val="60000"/>
                <a:buFont typeface="Wingdings" panose="05000000000000000000" pitchFamily="2" charset="2"/>
                <a:buChar char="t"/>
                <a:defRPr>
                  <a:solidFill>
                    <a:schemeClr val="hlink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50000"/>
                </a:spcBef>
              </a:pPr>
              <a:endParaRPr lang="en-GB" altLang="es-ES" sz="2800" b="0">
                <a:solidFill>
                  <a:schemeClr val="tx1"/>
                </a:solidFill>
                <a:latin typeface="Times" panose="02020603050405020304" pitchFamily="18" charset="0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60471" y="5746738"/>
            <a:ext cx="8140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10000"/>
              </a:lnSpc>
              <a:spcBef>
                <a:spcPct val="20000"/>
              </a:spcBef>
              <a:defRPr sz="2400" b="1">
                <a:solidFill>
                  <a:schemeClr val="hlink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Blip>
                <a:blip r:embed="rId3"/>
              </a:buBlip>
              <a:defRPr sz="2000">
                <a:solidFill>
                  <a:schemeClr val="hlink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SzPct val="50000"/>
              <a:buFont typeface="Webdings" panose="05030102010509060703" pitchFamily="18" charset="2"/>
              <a:buChar char="n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Blip>
                <a:blip r:embed="rId4"/>
              </a:buBlip>
              <a:defRPr i="1">
                <a:solidFill>
                  <a:schemeClr val="hlink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20000"/>
              </a:lnSpc>
              <a:spcBef>
                <a:spcPct val="20000"/>
              </a:spcBef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>
                <a:solidFill>
                  <a:schemeClr val="hlink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GB" altLang="es-ES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Go </a:t>
            </a:r>
            <a:r>
              <a:rPr lang="en-GB" altLang="es-ES" dirty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beyond individual / organisational </a:t>
            </a:r>
            <a:r>
              <a:rPr lang="en-GB" altLang="es-ES" dirty="0" smtClean="0">
                <a:solidFill>
                  <a:srgbClr val="1F497D"/>
                </a:solidFill>
                <a:latin typeface="+mn-lt"/>
                <a:cs typeface="Arial" panose="020B0604020202020204" pitchFamily="34" charset="0"/>
              </a:rPr>
              <a:t>learning!</a:t>
            </a:r>
            <a:endParaRPr lang="en-GB" altLang="es-ES" dirty="0">
              <a:solidFill>
                <a:srgbClr val="1F497D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A. Multidimensional aspect of learning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0900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A. Multidimensional aspect of learning</a:t>
            </a:r>
            <a:endParaRPr lang="en-GB" altLang="en-US" sz="5400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indent="-285750" algn="just"/>
            <a:endParaRPr lang="en-GB" altLang="fr-FR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Policy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making is complex: </a:t>
            </a:r>
            <a:endParaRPr lang="en-GB" altLang="fr-FR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 algn="just"/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usually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 organisation cannot change a policy alone 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Stakeholder group: </a:t>
            </a:r>
            <a:endParaRPr lang="en-GB" altLang="fr-FR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1" algn="just"/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increase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chance of policy change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7200" lvl="1" indent="0" algn="just">
              <a:buNone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Necessity to involve </a:t>
            </a: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relevant stakeholders in the learning process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fr-FR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1085850" lvl="3" algn="just"/>
            <a:r>
              <a:rPr lang="en-GB" altLang="fr-FR" i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GB" altLang="fr-FR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travel and accommodation costs eligible if paid by a partner)</a:t>
            </a:r>
            <a:endParaRPr lang="es-ES" altLang="fr-FR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465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B. Quality of activities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For all learning activities, importance of:</a:t>
            </a:r>
          </a:p>
          <a:p>
            <a:endParaRPr lang="en-GB" dirty="0"/>
          </a:p>
          <a:p>
            <a:pPr lvl="1"/>
            <a:r>
              <a:rPr lang="en-GB" dirty="0"/>
              <a:t>Preparation - </a:t>
            </a:r>
            <a:r>
              <a:rPr lang="en-GB" b="1" dirty="0"/>
              <a:t>Before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Implementation - </a:t>
            </a:r>
            <a:r>
              <a:rPr lang="en-GB" b="1" dirty="0"/>
              <a:t>During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Follow-up (documentation and monitoring) - </a:t>
            </a:r>
            <a:r>
              <a:rPr lang="en-GB" b="1" dirty="0"/>
              <a:t>After</a:t>
            </a:r>
          </a:p>
          <a:p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4797152"/>
            <a:ext cx="1447800" cy="140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7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Lessons</a:t>
            </a:r>
            <a:r>
              <a:rPr lang="fr-FR" dirty="0" smtClean="0"/>
              <a:t> </a:t>
            </a:r>
            <a:r>
              <a:rPr lang="fr-FR" dirty="0" err="1" smtClean="0"/>
              <a:t>learnt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6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C. Integrated approach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dirty="0"/>
              <a:t>How to ensure the overall coherence of the learning process</a:t>
            </a:r>
            <a:r>
              <a:rPr lang="en-GB" dirty="0" smtClean="0"/>
              <a:t>?</a:t>
            </a:r>
            <a:endParaRPr lang="en-GB" altLang="es-ES" dirty="0"/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altLang="es-ES" dirty="0"/>
              <a:t>What are the main steps to reach the objectives and ensure the quality of action plans</a:t>
            </a:r>
            <a:r>
              <a:rPr lang="en-GB" altLang="es-ES" dirty="0" smtClean="0"/>
              <a:t>?</a:t>
            </a:r>
            <a:endParaRPr lang="en-GB" altLang="es-ES" dirty="0"/>
          </a:p>
          <a:p>
            <a:pPr lvl="1">
              <a:spcBef>
                <a:spcPts val="0"/>
              </a:spcBef>
              <a:spcAft>
                <a:spcPts val="1200"/>
              </a:spcAft>
            </a:pPr>
            <a:r>
              <a:rPr lang="en-GB" altLang="es-ES" dirty="0"/>
              <a:t>What are the activities needed and in which order?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altLang="es-ES" dirty="0"/>
          </a:p>
          <a:p>
            <a:pPr>
              <a:buFont typeface="Wingdings" panose="05000000000000000000" pitchFamily="2" charset="2"/>
              <a:buChar char="§"/>
            </a:pPr>
            <a:endParaRPr lang="en-GB" altLang="es-E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3969535"/>
            <a:ext cx="2943056" cy="2485766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923928" y="4478814"/>
            <a:ext cx="496838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ct val="20000"/>
              </a:spcBef>
              <a:buFontTx/>
              <a:buNone/>
              <a:defRPr sz="2400" b="1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 typeface="Wingdings" panose="05000000000000000000" pitchFamily="2" charset="2"/>
              <a:buBlip>
                <a:blip r:embed="rId3"/>
              </a:buBlip>
              <a:defRPr sz="2000" b="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SzPct val="50000"/>
              <a:buFont typeface="Webdings" panose="05030102010509060703" pitchFamily="18" charset="2"/>
              <a:buChar char="n"/>
              <a:defRPr sz="24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FontTx/>
              <a:buBlip>
                <a:blip r:embed="rId4"/>
              </a:buBlip>
              <a:defRPr sz="2000" i="1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ct val="20000"/>
              </a:spcBef>
              <a:buSzPct val="60000"/>
              <a:buFont typeface="Wingdings" panose="05000000000000000000" pitchFamily="2" charset="2"/>
              <a:buChar char="t"/>
              <a:defRPr sz="20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 sz="20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 sz="20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 sz="20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SzPct val="60000"/>
              <a:buFont typeface="Wingdings" panose="05000000000000000000" pitchFamily="2" charset="2"/>
              <a:buChar char="t"/>
              <a:defRPr sz="2000" kern="1200">
                <a:solidFill>
                  <a:schemeClr val="hlink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</a:pPr>
            <a:r>
              <a:rPr lang="en-GB" b="0" dirty="0" smtClean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Can be more or less complex but</a:t>
            </a:r>
            <a:endParaRPr lang="en-GB" altLang="es-ES" b="0" dirty="0" smtClean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endParaRPr lang="en-GB" altLang="es-ES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</a:pPr>
            <a:endParaRPr lang="en-GB" altLang="es-ES" b="0" dirty="0" smtClean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056" y="5212418"/>
            <a:ext cx="2181225" cy="93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62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GB" dirty="0" smtClean="0"/>
              <a:t>. Integrated approach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No ‘one-size-fits-all</a:t>
            </a:r>
            <a:r>
              <a:rPr lang="en-GB" dirty="0" smtClean="0"/>
              <a:t>’</a:t>
            </a:r>
          </a:p>
          <a:p>
            <a:endParaRPr lang="en-GB" dirty="0" smtClean="0"/>
          </a:p>
          <a:p>
            <a:pPr marL="457200" lvl="1" indent="0">
              <a:buNone/>
            </a:pPr>
            <a:r>
              <a:rPr lang="en-GB" altLang="fr-FR" sz="2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Different parameters influencing the process</a:t>
            </a:r>
            <a:r>
              <a:rPr lang="en-GB" altLang="fr-FR" sz="2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</a:p>
          <a:p>
            <a:pPr marL="457200" lvl="1" indent="0">
              <a:buNone/>
            </a:pP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3589338" lvl="2" indent="-354013">
              <a:buFont typeface="Wingdings" panose="05000000000000000000" pitchFamily="2" charset="2"/>
              <a:buChar char="§"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History of the partnership</a:t>
            </a:r>
          </a:p>
          <a:p>
            <a:pPr marL="3589338" lvl="2" indent="-354013">
              <a:buFont typeface="Wingdings" panose="05000000000000000000" pitchFamily="2" charset="2"/>
              <a:buChar char="§"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589338" lvl="2" indent="-354013">
              <a:buFont typeface="Wingdings" panose="05000000000000000000" pitchFamily="2" charset="2"/>
              <a:buChar char="§"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Number of partners</a:t>
            </a:r>
          </a:p>
          <a:p>
            <a:pPr marL="3589338" lvl="2" indent="-354013">
              <a:buFont typeface="Wingdings" panose="05000000000000000000" pitchFamily="2" charset="2"/>
              <a:buChar char="§"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589338" lvl="2" indent="-354013">
              <a:buFont typeface="Wingdings" panose="05000000000000000000" pitchFamily="2" charset="2"/>
              <a:buChar char="§"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Duration of phase 1</a:t>
            </a:r>
          </a:p>
          <a:p>
            <a:pPr marL="3589338" lvl="2" indent="-354013">
              <a:buFont typeface="Wingdings" panose="05000000000000000000" pitchFamily="2" charset="2"/>
              <a:buChar char="§"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589338" lvl="2" indent="-354013">
              <a:buFont typeface="Wingdings" panose="05000000000000000000" pitchFamily="2" charset="2"/>
              <a:buChar char="§"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Topic addressed</a:t>
            </a:r>
          </a:p>
          <a:p>
            <a:pPr marL="3589338" lvl="2" indent="-354013">
              <a:buFont typeface="Wingdings" panose="05000000000000000000" pitchFamily="2" charset="2"/>
              <a:buChar char="§"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589338" lvl="2" indent="-354013">
              <a:buFont typeface="Wingdings" panose="05000000000000000000" pitchFamily="2" charset="2"/>
              <a:buChar char="§"/>
            </a:pPr>
            <a:r>
              <a:rPr lang="en-GB" altLang="fr-FR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….</a:t>
            </a: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8" name="Picture 2" descr="http://www.google.fr/url?source=imglanding&amp;ct=img&amp;q=http://cookbooks.ca.com/cansd/wp-content/uploads/sites/15/2013/10/CA_Pictogram_14_Yellows_Office.jpg&amp;sa=X&amp;ei=CSdoVZqpEIGoUvqegJAE&amp;ved=0CAkQ8wc4UQ&amp;usg=AFQjCNHyPi7iTquxXQOXK8kROdivfDT3o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143484"/>
            <a:ext cx="2521888" cy="225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space réservé du texte 7"/>
          <p:cNvSpPr txBox="1">
            <a:spLocks/>
          </p:cNvSpPr>
          <p:nvPr/>
        </p:nvSpPr>
        <p:spPr>
          <a:xfrm>
            <a:off x="683568" y="1814093"/>
            <a:ext cx="7488832" cy="6704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</a:pPr>
            <a:endParaRPr lang="en-GB" b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14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</a:t>
            </a:r>
            <a:r>
              <a:rPr lang="en-GB" dirty="0" smtClean="0"/>
              <a:t>. </a:t>
            </a:r>
            <a:r>
              <a:rPr lang="en-GB" dirty="0"/>
              <a:t>Integrated approach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spcBef>
                <a:spcPct val="0"/>
              </a:spcBef>
            </a:pPr>
            <a:r>
              <a:rPr lang="en-GB" dirty="0"/>
              <a:t>No ‘one-size-fits-all’ but 3 steps commonly adopted:</a:t>
            </a:r>
          </a:p>
          <a:p>
            <a:pPr algn="just"/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Step 1 </a:t>
            </a:r>
          </a:p>
          <a:p>
            <a:pPr marL="457200" lvl="1" indent="0" algn="just">
              <a:buNone/>
            </a:pP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Analysis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partners’ situations with local stakeholders and </a:t>
            </a: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identification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valuable experience and practices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Step 2 </a:t>
            </a:r>
          </a:p>
          <a:p>
            <a:pPr marL="457200" lvl="1" indent="0" algn="just">
              <a:buNone/>
            </a:pP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Review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identified practices supported by interregional exchange of experience activities (e.g. study visits, thematic workshops)               with view to </a:t>
            </a: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transfer</a:t>
            </a:r>
          </a:p>
          <a:p>
            <a:pPr marL="457200" lvl="1" indent="0" algn="just">
              <a:buNone/>
            </a:pPr>
            <a:endParaRPr lang="en-GB" altLang="fr-FR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indent="-285750" algn="just"/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Step 3 </a:t>
            </a:r>
          </a:p>
          <a:p>
            <a:pPr marL="457200" lvl="1" indent="0" algn="just">
              <a:buNone/>
            </a:pP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Further </a:t>
            </a: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investigation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of good practices with local stakeholders and finalisation of </a:t>
            </a:r>
            <a:r>
              <a:rPr lang="en-GB" altLang="fr-FR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 plans </a:t>
            </a:r>
            <a:r>
              <a:rPr lang="en-GB" altLang="fr-FR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backed up with further interregional/ bilateral events</a:t>
            </a:r>
          </a:p>
          <a:p>
            <a:endParaRPr lang="en-GB" dirty="0"/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555776" y="4365104"/>
            <a:ext cx="8640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117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Ingredients in the application form</a:t>
            </a:r>
            <a:endParaRPr lang="en-GB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Overview in section </a:t>
            </a:r>
            <a:r>
              <a:rPr lang="en-GB" dirty="0" smtClean="0"/>
              <a:t>C.4</a:t>
            </a:r>
            <a:endParaRPr lang="en-GB" dirty="0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12554" t="46165" r="35189" b="37810"/>
          <a:stretch/>
        </p:blipFill>
        <p:spPr bwMode="auto">
          <a:xfrm>
            <a:off x="467544" y="2060848"/>
            <a:ext cx="6840760" cy="16561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4879" y="3367534"/>
            <a:ext cx="4543425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0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the application form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Detailed description of activities in D.1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3" t="36960" r="34796" b="11800"/>
          <a:stretch/>
        </p:blipFill>
        <p:spPr>
          <a:xfrm>
            <a:off x="310797" y="1988840"/>
            <a:ext cx="8381683" cy="4648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821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 the application form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Aft>
                <a:spcPts val="800"/>
              </a:spcAft>
            </a:pP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C4: objectives, target groups and activities</a:t>
            </a:r>
            <a:endParaRPr lang="en-GB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</a:rPr>
              <a:t>D1: </a:t>
            </a:r>
            <a:r>
              <a:rPr lang="en-US" dirty="0" err="1">
                <a:latin typeface="Arial" panose="020B0604020202020204" pitchFamily="34" charset="0"/>
                <a:ea typeface="Calibri" panose="020F0502020204030204" pitchFamily="34" charset="0"/>
              </a:rPr>
              <a:t>Workplan</a:t>
            </a:r>
            <a:r>
              <a:rPr lang="en-US" dirty="0">
                <a:latin typeface="Arial" panose="020B0604020202020204" pitchFamily="34" charset="0"/>
                <a:ea typeface="Calibri" panose="020F0502020204030204" pitchFamily="34" charset="0"/>
              </a:rPr>
              <a:t> per semester</a:t>
            </a:r>
            <a:endParaRPr lang="en-GB" dirty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975" y="2420888"/>
            <a:ext cx="8304503" cy="3528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5949280"/>
            <a:ext cx="8274278" cy="706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10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 </a:t>
            </a:r>
            <a:r>
              <a:rPr lang="fr-FR" dirty="0" err="1" smtClean="0"/>
              <a:t>assessment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572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Selection procedure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defRPr/>
            </a:pPr>
            <a:r>
              <a:rPr lang="en-GB" dirty="0" smtClean="0"/>
              <a:t>2-step procedure</a:t>
            </a:r>
            <a:endParaRPr lang="en-GB" dirty="0"/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10000"/>
              <a:defRPr/>
            </a:pPr>
            <a:endParaRPr lang="en-GB" dirty="0"/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defRPr/>
            </a:pPr>
            <a:r>
              <a:rPr lang="en-GB" dirty="0"/>
              <a:t>I. eligibility assessment </a:t>
            </a:r>
          </a:p>
          <a:p>
            <a:pPr marL="1085850" lvl="3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defRPr/>
            </a:pPr>
            <a:r>
              <a:rPr lang="en-GB" dirty="0" smtClean="0"/>
              <a:t>fulfilment </a:t>
            </a:r>
            <a:r>
              <a:rPr lang="en-GB" dirty="0"/>
              <a:t>of technical requirements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buNone/>
              <a:defRPr/>
            </a:pPr>
            <a:endParaRPr lang="en-GB" dirty="0"/>
          </a:p>
          <a:p>
            <a:pPr lvl="1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defRPr/>
            </a:pPr>
            <a:r>
              <a:rPr lang="en-GB" dirty="0"/>
              <a:t>II. quality assessment</a:t>
            </a:r>
          </a:p>
          <a:p>
            <a:pPr marL="1085850" lvl="3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defRPr/>
            </a:pPr>
            <a:r>
              <a:rPr lang="en-GB" dirty="0" smtClean="0"/>
              <a:t>2 </a:t>
            </a:r>
            <a:r>
              <a:rPr lang="en-GB" dirty="0"/>
              <a:t>step qualitative </a:t>
            </a:r>
            <a:r>
              <a:rPr lang="en-GB" dirty="0" smtClean="0"/>
              <a:t>evaluation</a:t>
            </a:r>
          </a:p>
          <a:p>
            <a:pPr marL="1085850" lvl="3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defRPr/>
            </a:pPr>
            <a:endParaRPr lang="en-GB" dirty="0"/>
          </a:p>
          <a:p>
            <a:pPr marL="171450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buNone/>
              <a:defRPr/>
            </a:pPr>
            <a:endParaRPr lang="en-GB" dirty="0" smtClean="0"/>
          </a:p>
          <a:p>
            <a:pPr marL="171450" lvl="1" indent="0">
              <a:lnSpc>
                <a:spcPct val="110000"/>
              </a:lnSpc>
              <a:spcBef>
                <a:spcPts val="0"/>
              </a:spcBef>
              <a:buClr>
                <a:schemeClr val="tx1"/>
              </a:buClr>
              <a:buSzPct val="110000"/>
              <a:buNone/>
              <a:defRPr/>
            </a:pPr>
            <a:r>
              <a:rPr lang="en-GB" dirty="0" smtClean="0"/>
              <a:t>Detailed </a:t>
            </a:r>
            <a:r>
              <a:rPr lang="en-GB" dirty="0"/>
              <a:t>description in the programme manual (§</a:t>
            </a:r>
            <a:r>
              <a:rPr lang="en-GB" dirty="0" smtClean="0"/>
              <a:t>5.3):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8481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Eligibility principles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>
              <a:lnSpc>
                <a:spcPct val="150000"/>
              </a:lnSpc>
            </a:pPr>
            <a:r>
              <a:rPr lang="en-GB" dirty="0"/>
              <a:t>Technical </a:t>
            </a:r>
            <a:r>
              <a:rPr lang="en-GB" b="1" dirty="0"/>
              <a:t>yes</a:t>
            </a:r>
            <a:r>
              <a:rPr lang="en-GB" dirty="0"/>
              <a:t> or </a:t>
            </a:r>
            <a:r>
              <a:rPr lang="en-GB" b="1" dirty="0"/>
              <a:t>no</a:t>
            </a:r>
            <a:r>
              <a:rPr lang="en-GB" dirty="0"/>
              <a:t> process</a:t>
            </a:r>
          </a:p>
          <a:p>
            <a:pPr lvl="1">
              <a:lnSpc>
                <a:spcPct val="150000"/>
              </a:lnSpc>
            </a:pPr>
            <a:r>
              <a:rPr lang="en-GB" b="1" dirty="0"/>
              <a:t>No correction possible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Only eligible applications are further </a:t>
            </a:r>
            <a:r>
              <a:rPr lang="en-GB" dirty="0" smtClean="0"/>
              <a:t>assessed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706638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Is your answer ‘yes’?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085850" lvl="1" indent="-342900"/>
            <a:r>
              <a:rPr lang="en-GB" dirty="0" smtClean="0"/>
              <a:t>Is your </a:t>
            </a:r>
            <a:r>
              <a:rPr lang="en-GB" dirty="0"/>
              <a:t>application c</a:t>
            </a:r>
            <a:r>
              <a:rPr lang="en-GB" dirty="0" smtClean="0"/>
              <a:t>omplete (</a:t>
            </a:r>
            <a:r>
              <a:rPr lang="en-GB" dirty="0"/>
              <a:t>application summary, partner declarations, support letters</a:t>
            </a:r>
            <a:r>
              <a:rPr lang="en-GB" dirty="0" smtClean="0"/>
              <a:t>)?</a:t>
            </a:r>
          </a:p>
          <a:p>
            <a:pPr marL="1085850" lvl="1" indent="-342900">
              <a:spcAft>
                <a:spcPts val="600"/>
              </a:spcAft>
              <a:buClr>
                <a:schemeClr val="tx1"/>
              </a:buClr>
              <a:defRPr/>
            </a:pPr>
            <a:r>
              <a:rPr lang="en-GB" dirty="0" smtClean="0"/>
              <a:t>Is the application </a:t>
            </a:r>
            <a:r>
              <a:rPr lang="en-GB" dirty="0"/>
              <a:t>filled in according to instructions? </a:t>
            </a:r>
          </a:p>
          <a:p>
            <a:pPr marL="1085850" lvl="1" indent="-342900">
              <a:spcAft>
                <a:spcPts val="600"/>
              </a:spcAft>
              <a:buClr>
                <a:schemeClr val="tx1"/>
              </a:buClr>
              <a:defRPr/>
            </a:pPr>
            <a:r>
              <a:rPr lang="en-GB" dirty="0" smtClean="0"/>
              <a:t>Is it in English</a:t>
            </a:r>
            <a:r>
              <a:rPr lang="en-GB" dirty="0"/>
              <a:t>?</a:t>
            </a:r>
          </a:p>
          <a:p>
            <a:pPr marL="1085850" lvl="1" indent="-342900">
              <a:spcAft>
                <a:spcPts val="600"/>
              </a:spcAft>
              <a:buClr>
                <a:schemeClr val="tx1"/>
              </a:buClr>
              <a:defRPr/>
            </a:pPr>
            <a:r>
              <a:rPr lang="en-GB" dirty="0" smtClean="0"/>
              <a:t>Are all partner declarations:</a:t>
            </a:r>
            <a:endParaRPr lang="en-GB" dirty="0"/>
          </a:p>
          <a:p>
            <a:pPr marL="1714500" lvl="3" indent="-3429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GB" dirty="0"/>
              <a:t>S</a:t>
            </a:r>
            <a:r>
              <a:rPr lang="en-GB" dirty="0" smtClean="0"/>
              <a:t>igned </a:t>
            </a:r>
            <a:r>
              <a:rPr lang="en-GB" dirty="0"/>
              <a:t>and </a:t>
            </a:r>
            <a:r>
              <a:rPr lang="en-GB" dirty="0" smtClean="0"/>
              <a:t>dated</a:t>
            </a:r>
          </a:p>
          <a:p>
            <a:pPr marL="1714500" lvl="3" indent="-3429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With name </a:t>
            </a:r>
            <a:r>
              <a:rPr lang="en-GB" dirty="0"/>
              <a:t>of partner identical to application </a:t>
            </a:r>
            <a:r>
              <a:rPr lang="en-GB" dirty="0" smtClean="0"/>
              <a:t>form</a:t>
            </a:r>
          </a:p>
          <a:p>
            <a:pPr marL="1714500" lvl="3" indent="-3429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With </a:t>
            </a:r>
            <a:r>
              <a:rPr lang="en-GB" dirty="0"/>
              <a:t>stated </a:t>
            </a:r>
            <a:r>
              <a:rPr lang="en-GB" dirty="0" smtClean="0"/>
              <a:t>amount covering </a:t>
            </a:r>
            <a:r>
              <a:rPr lang="en-GB" b="1" dirty="0"/>
              <a:t>at least </a:t>
            </a:r>
            <a:r>
              <a:rPr lang="en-GB" dirty="0" smtClean="0"/>
              <a:t>the</a:t>
            </a:r>
            <a:r>
              <a:rPr lang="en-GB" b="1" dirty="0" smtClean="0"/>
              <a:t> </a:t>
            </a:r>
            <a:r>
              <a:rPr lang="en-GB" dirty="0" smtClean="0"/>
              <a:t>amount </a:t>
            </a:r>
            <a:r>
              <a:rPr lang="en-GB" dirty="0"/>
              <a:t>of partner </a:t>
            </a:r>
            <a:r>
              <a:rPr lang="en-GB" dirty="0" smtClean="0"/>
              <a:t>contribution</a:t>
            </a:r>
          </a:p>
          <a:p>
            <a:pPr marL="1714500" lvl="3" indent="-342900">
              <a:spcAft>
                <a:spcPts val="600"/>
              </a:spcAft>
              <a:buClr>
                <a:schemeClr val="tx1"/>
              </a:buClr>
              <a:buFont typeface="Wingdings" panose="05000000000000000000" pitchFamily="2" charset="2"/>
              <a:buChar char="§"/>
              <a:defRPr/>
            </a:pPr>
            <a:r>
              <a:rPr lang="en-GB" dirty="0" smtClean="0"/>
              <a:t>With no </a:t>
            </a:r>
            <a:r>
              <a:rPr lang="en-GB" dirty="0"/>
              <a:t>amendments to the standard text</a:t>
            </a:r>
          </a:p>
          <a:p>
            <a:pPr marL="1085850" lvl="1" indent="-342900"/>
            <a:endParaRPr lang="en-GB" dirty="0"/>
          </a:p>
          <a:p>
            <a:pPr marL="1085850" lvl="1" indent="-34290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963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20072" y="1412776"/>
            <a:ext cx="3563888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7 eligibility criteria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sz="2800" b="1" dirty="0" smtClean="0"/>
              <a:t>All</a:t>
            </a:r>
            <a:r>
              <a:rPr lang="en-GB" dirty="0" smtClean="0"/>
              <a:t> to be fulfilled to be eligible!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2411760" y="4774274"/>
          <a:ext cx="4027488" cy="1708877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2233613"/>
                <a:gridCol w="1793875"/>
              </a:tblGrid>
              <a:tr h="561453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</a:t>
                      </a:r>
                      <a:r>
                        <a:rPr lang="en-GB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failed </a:t>
                      </a:r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criteria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Number of projects</a:t>
                      </a:r>
                      <a:endParaRPr lang="en-GB" sz="16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8685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criterion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685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criteria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685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criteria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60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86856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criteria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60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57200" y="432000"/>
            <a:ext cx="8229600" cy="562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 smtClean="0"/>
              <a:t>Eligibility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87100" y="1916832"/>
            <a:ext cx="3496860" cy="15157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715" y="1186291"/>
            <a:ext cx="4761389" cy="339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12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Is your answer ‘yes’?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1085850" lvl="1" indent="-342900"/>
            <a:r>
              <a:rPr lang="en-GB" dirty="0" smtClean="0"/>
              <a:t>Are all support letters: </a:t>
            </a:r>
            <a:endParaRPr lang="en-GB" dirty="0"/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Attached to the application form</a:t>
            </a:r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Signed </a:t>
            </a:r>
            <a:r>
              <a:rPr lang="en-GB" dirty="0"/>
              <a:t>and dated by relevant </a:t>
            </a:r>
            <a:r>
              <a:rPr lang="en-GB" dirty="0" smtClean="0"/>
              <a:t>organisation (check the country-specific list!!)</a:t>
            </a:r>
            <a:endParaRPr lang="en-GB" dirty="0"/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With name </a:t>
            </a:r>
            <a:r>
              <a:rPr lang="en-GB" dirty="0"/>
              <a:t>of partner(s) identical to application form</a:t>
            </a:r>
          </a:p>
          <a:p>
            <a:pPr marL="1714500" lvl="3" indent="-342900">
              <a:buFont typeface="Wingdings" panose="05000000000000000000" pitchFamily="2" charset="2"/>
              <a:buChar char="§"/>
            </a:pPr>
            <a:r>
              <a:rPr lang="en-GB" dirty="0" smtClean="0"/>
              <a:t>With no </a:t>
            </a:r>
            <a:r>
              <a:rPr lang="en-GB" dirty="0"/>
              <a:t>amendments to the standard text</a:t>
            </a:r>
          </a:p>
          <a:p>
            <a:pPr marL="1085850" lvl="1" indent="-342900"/>
            <a:r>
              <a:rPr lang="en-GB" dirty="0" smtClean="0"/>
              <a:t>Are at </a:t>
            </a:r>
            <a:r>
              <a:rPr lang="en-GB" dirty="0"/>
              <a:t>least 3 countries of which </a:t>
            </a:r>
            <a:r>
              <a:rPr lang="en-GB" dirty="0" smtClean="0"/>
              <a:t>2 are EU members involved and </a:t>
            </a:r>
            <a:r>
              <a:rPr lang="en-GB" dirty="0"/>
              <a:t>financed by Interreg Europe? </a:t>
            </a:r>
          </a:p>
          <a:p>
            <a:pPr marL="1085850" lvl="1" indent="-342900"/>
            <a:r>
              <a:rPr lang="en-GB" dirty="0" smtClean="0"/>
              <a:t>Is half </a:t>
            </a:r>
            <a:r>
              <a:rPr lang="en-GB" dirty="0"/>
              <a:t>of the policy instruments </a:t>
            </a:r>
            <a:r>
              <a:rPr lang="en-GB" dirty="0" smtClean="0"/>
              <a:t>related </a:t>
            </a:r>
            <a:r>
              <a:rPr lang="en-GB" dirty="0"/>
              <a:t>to Structural Funds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9114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 assessment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GB" dirty="0"/>
              <a:t>2nd step for eligible applications</a:t>
            </a:r>
          </a:p>
          <a:p>
            <a:endParaRPr lang="en-GB" dirty="0"/>
          </a:p>
          <a:p>
            <a:r>
              <a:rPr lang="en-GB" dirty="0" smtClean="0"/>
              <a:t>2-step approach</a:t>
            </a:r>
            <a:endParaRPr lang="en-GB" dirty="0"/>
          </a:p>
          <a:p>
            <a:pPr marL="1200150" lvl="1" indent="-457200">
              <a:buFont typeface="+mj-lt"/>
              <a:buAutoNum type="arabicPeriod"/>
            </a:pPr>
            <a:r>
              <a:rPr lang="en-GB" dirty="0" smtClean="0"/>
              <a:t>strategic </a:t>
            </a:r>
            <a:r>
              <a:rPr lang="en-GB" dirty="0"/>
              <a:t>assessment</a:t>
            </a:r>
          </a:p>
          <a:p>
            <a:pPr marL="1200150" lvl="1" indent="-457200">
              <a:buFont typeface="+mj-lt"/>
              <a:buAutoNum type="arabicPeriod"/>
            </a:pPr>
            <a:r>
              <a:rPr lang="en-GB" dirty="0" smtClean="0"/>
              <a:t>operational </a:t>
            </a:r>
            <a:r>
              <a:rPr lang="en-GB" dirty="0"/>
              <a:t>assessment</a:t>
            </a:r>
          </a:p>
          <a:p>
            <a:endParaRPr lang="en-GB" dirty="0"/>
          </a:p>
          <a:p>
            <a:pPr marL="457200" lvl="1" indent="0">
              <a:buNone/>
            </a:pPr>
            <a:r>
              <a:rPr lang="en-GB" dirty="0"/>
              <a:t>Scoring system (0-5)</a:t>
            </a:r>
          </a:p>
          <a:p>
            <a:endParaRPr lang="en-GB" dirty="0"/>
          </a:p>
          <a:p>
            <a:pPr marL="457200" lvl="1" indent="0">
              <a:buNone/>
            </a:pPr>
            <a:r>
              <a:rPr lang="en-GB" dirty="0"/>
              <a:t>Decision by monitoring committee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05036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Strategic assessment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GB" dirty="0"/>
              <a:t>Criterion 1: Relevance of proposal</a:t>
            </a:r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Criterion 2: Quality of results</a:t>
            </a:r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Criterion 3: Quality of partnership</a:t>
            </a:r>
          </a:p>
          <a:p>
            <a:endParaRPr lang="en-GB" dirty="0"/>
          </a:p>
          <a:p>
            <a:pPr marL="457200" lvl="1" indent="0">
              <a:buNone/>
            </a:pPr>
            <a:r>
              <a:rPr lang="en-GB" dirty="0"/>
              <a:t>Only projects reaching </a:t>
            </a:r>
            <a:r>
              <a:rPr lang="en-GB" b="1" dirty="0"/>
              <a:t>at least</a:t>
            </a:r>
            <a:r>
              <a:rPr lang="en-GB" dirty="0"/>
              <a:t> an adequate level (≥3.00) are further assessed for operational criteria.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8552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Operational assessment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363272" cy="5183187"/>
          </a:xfrm>
        </p:spPr>
        <p:txBody>
          <a:bodyPr/>
          <a:lstStyle/>
          <a:p>
            <a:pPr marL="2057400" lvl="1" indent="-1600200">
              <a:buNone/>
            </a:pPr>
            <a:r>
              <a:rPr lang="en-GB" dirty="0"/>
              <a:t>Criterion 4: Coherence of </a:t>
            </a:r>
            <a:r>
              <a:rPr lang="en-GB" dirty="0" smtClean="0"/>
              <a:t>proposal </a:t>
            </a:r>
            <a:r>
              <a:rPr lang="en-GB" dirty="0"/>
              <a:t>&amp; quality </a:t>
            </a:r>
            <a:r>
              <a:rPr lang="en-GB" dirty="0" smtClean="0"/>
              <a:t>of approach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Criterion 5: Quality of management</a:t>
            </a:r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Criterion 6: Budget and </a:t>
            </a:r>
            <a:r>
              <a:rPr lang="en-GB" dirty="0" smtClean="0"/>
              <a:t>finance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r>
              <a:rPr lang="en-GB" dirty="0"/>
              <a:t>Only projects reaching at least an </a:t>
            </a:r>
            <a:r>
              <a:rPr lang="en-GB" b="1" dirty="0"/>
              <a:t>overall adequate </a:t>
            </a:r>
            <a:r>
              <a:rPr lang="en-GB" dirty="0"/>
              <a:t>level (≥3.00) are recommended for </a:t>
            </a:r>
            <a:r>
              <a:rPr lang="en-GB" dirty="0" smtClean="0"/>
              <a:t>approval (with conditions) </a:t>
            </a:r>
            <a:r>
              <a:rPr lang="en-GB" dirty="0"/>
              <a:t>to the monitoring committee.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044557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Assessment provisional </a:t>
            </a:r>
            <a:r>
              <a:rPr lang="en-GB" altLang="en-US" dirty="0"/>
              <a:t>timing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 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126447"/>
              </p:ext>
            </p:extLst>
          </p:nvPr>
        </p:nvGraphicFramePr>
        <p:xfrm>
          <a:off x="523267" y="1700808"/>
          <a:ext cx="8075240" cy="31411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037620"/>
                <a:gridCol w="4037620"/>
              </a:tblGrid>
              <a:tr h="628224">
                <a:tc>
                  <a:txBody>
                    <a:bodyPr/>
                    <a:lstStyle/>
                    <a:p>
                      <a:r>
                        <a:rPr lang="en-GB" dirty="0" smtClean="0"/>
                        <a:t>May</a:t>
                      </a:r>
                      <a:r>
                        <a:rPr lang="en-GB" baseline="0" dirty="0" smtClean="0"/>
                        <a:t> - </a:t>
                      </a:r>
                      <a:r>
                        <a:rPr lang="en-GB" dirty="0" smtClean="0"/>
                        <a:t>June</a:t>
                      </a:r>
                      <a:r>
                        <a:rPr lang="en-GB" baseline="0" dirty="0" smtClean="0"/>
                        <a:t> 2016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b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Eligibility check </a:t>
                      </a:r>
                      <a:endParaRPr lang="en-GB" sz="1800" noProof="0" dirty="0" smtClean="0"/>
                    </a:p>
                  </a:txBody>
                  <a:tcPr anchor="ctr"/>
                </a:tc>
              </a:tr>
              <a:tr h="628224">
                <a:tc>
                  <a:txBody>
                    <a:bodyPr/>
                    <a:lstStyle/>
                    <a:p>
                      <a:r>
                        <a:rPr lang="en-GB" dirty="0" smtClean="0"/>
                        <a:t>June – October 2016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noProof="0" dirty="0" smtClean="0">
                          <a:ln>
                            <a:noFill/>
                          </a:ln>
                        </a:rPr>
                        <a:t>Quality assessment</a:t>
                      </a:r>
                      <a:endParaRPr lang="en-GB" sz="1800" noProof="0" dirty="0" smtClean="0"/>
                    </a:p>
                  </a:txBody>
                  <a:tcPr anchor="ctr"/>
                </a:tc>
              </a:tr>
              <a:tr h="628224">
                <a:tc>
                  <a:txBody>
                    <a:bodyPr/>
                    <a:lstStyle/>
                    <a:p>
                      <a:r>
                        <a:rPr lang="en-GB" dirty="0" smtClean="0"/>
                        <a:t>End 2016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noProof="0" dirty="0" smtClean="0">
                          <a:ln>
                            <a:noFill/>
                          </a:ln>
                        </a:rPr>
                        <a:t>Decision &amp; notification</a:t>
                      </a:r>
                      <a:endParaRPr lang="en-GB" sz="1800" noProof="0" dirty="0" smtClean="0"/>
                    </a:p>
                  </a:txBody>
                  <a:tcPr anchor="ctr"/>
                </a:tc>
              </a:tr>
              <a:tr h="628224">
                <a:tc>
                  <a:txBody>
                    <a:bodyPr/>
                    <a:lstStyle/>
                    <a:p>
                      <a:r>
                        <a:rPr lang="en-GB" dirty="0" smtClean="0"/>
                        <a:t>Early 2017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noProof="0" dirty="0" smtClean="0">
                          <a:ln>
                            <a:noFill/>
                          </a:ln>
                        </a:rPr>
                        <a:t>Negotiation of conditions</a:t>
                      </a:r>
                      <a:endParaRPr lang="en-GB" sz="1800" noProof="0" dirty="0" smtClean="0"/>
                    </a:p>
                  </a:txBody>
                  <a:tcPr anchor="ctr"/>
                </a:tc>
              </a:tr>
              <a:tr h="628224">
                <a:tc>
                  <a:txBody>
                    <a:bodyPr/>
                    <a:lstStyle/>
                    <a:p>
                      <a:r>
                        <a:rPr lang="en-GB" dirty="0" smtClean="0"/>
                        <a:t>Early 2017</a:t>
                      </a:r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n-US" sz="1800" b="0" noProof="0" dirty="0" smtClean="0"/>
                        <a:t>Effective start date of projects</a:t>
                      </a:r>
                      <a:endParaRPr lang="en-GB" sz="1800" noProof="0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30747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Useful links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Programme manual</a:t>
            </a:r>
          </a:p>
          <a:p>
            <a:pPr lvl="1"/>
            <a:r>
              <a:rPr lang="en-GB" dirty="0" smtClean="0">
                <a:hlinkClick r:id="rId2"/>
              </a:rPr>
              <a:t>www.interregeurope.eu/help/programme-manual/</a:t>
            </a:r>
            <a:endParaRPr lang="en-GB" dirty="0" smtClean="0"/>
          </a:p>
          <a:p>
            <a:r>
              <a:rPr lang="en-GB" dirty="0" smtClean="0"/>
              <a:t>Application pack</a:t>
            </a:r>
          </a:p>
          <a:p>
            <a:pPr lvl="1"/>
            <a:r>
              <a:rPr lang="en-GB" dirty="0" smtClean="0">
                <a:hlinkClick r:id="rId3"/>
              </a:rPr>
              <a:t>www.interregeurope.eu/projects/apply-for-funding/</a:t>
            </a:r>
            <a:endParaRPr lang="en-GB" dirty="0" smtClean="0"/>
          </a:p>
          <a:p>
            <a:r>
              <a:rPr lang="en-GB" dirty="0" smtClean="0"/>
              <a:t>Online application/ reporting system</a:t>
            </a:r>
          </a:p>
          <a:p>
            <a:pPr lvl="1"/>
            <a:r>
              <a:rPr lang="en-GB" dirty="0" smtClean="0">
                <a:hlinkClick r:id="rId4"/>
              </a:rPr>
              <a:t>www.iolf.eu/</a:t>
            </a:r>
            <a:endParaRPr lang="en-GB" dirty="0" smtClean="0"/>
          </a:p>
          <a:p>
            <a:r>
              <a:rPr lang="en-GB" dirty="0" err="1" smtClean="0"/>
              <a:t>Interreg</a:t>
            </a:r>
            <a:r>
              <a:rPr lang="en-GB" dirty="0" smtClean="0"/>
              <a:t> Europe community</a:t>
            </a:r>
          </a:p>
          <a:p>
            <a:pPr lvl="1"/>
            <a:r>
              <a:rPr lang="en-GB" dirty="0" smtClean="0">
                <a:hlinkClick r:id="rId5"/>
              </a:rPr>
              <a:t>www.interregeurope.eu/account/dashboard/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79873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 </a:t>
            </a:r>
            <a:endParaRPr lang="fr-FR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7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Eligibility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342900" lvl="1" indent="-342900">
              <a:lnSpc>
                <a:spcPct val="150000"/>
              </a:lnSpc>
            </a:pPr>
            <a:r>
              <a:rPr lang="en-GB" sz="2200" dirty="0" smtClean="0"/>
              <a:t>High rate of ineligibility (33%)</a:t>
            </a:r>
          </a:p>
          <a:p>
            <a:pPr marL="342900" lvl="1" indent="-342900">
              <a:lnSpc>
                <a:spcPct val="150000"/>
              </a:lnSpc>
            </a:pPr>
            <a:r>
              <a:rPr lang="en-GB" sz="2200" dirty="0" smtClean="0"/>
              <a:t>Main cause of ineligibility: letters of support and partner declaration (missing or incorrect) </a:t>
            </a:r>
          </a:p>
          <a:p>
            <a:pPr marL="0" lvl="1" indent="0">
              <a:lnSpc>
                <a:spcPct val="150000"/>
              </a:lnSpc>
              <a:buNone/>
            </a:pPr>
            <a:endParaRPr lang="en-GB" sz="2200" dirty="0"/>
          </a:p>
          <a:p>
            <a:pPr marL="0" lvl="1" indent="0">
              <a:lnSpc>
                <a:spcPct val="150000"/>
              </a:lnSpc>
              <a:buNone/>
            </a:pPr>
            <a:r>
              <a:rPr lang="en-GB" sz="2200" b="1" dirty="0" smtClean="0"/>
              <a:t>Make sure all documents are provided and correct.</a:t>
            </a:r>
          </a:p>
          <a:p>
            <a:pPr marL="0" lvl="1" indent="0">
              <a:lnSpc>
                <a:spcPct val="150000"/>
              </a:lnSpc>
              <a:buNone/>
            </a:pPr>
            <a:r>
              <a:rPr lang="en-GB" sz="2200" b="1" dirty="0" smtClean="0"/>
              <a:t>Don’t prepare them at the last minute. </a:t>
            </a:r>
          </a:p>
        </p:txBody>
      </p:sp>
    </p:spTree>
    <p:extLst>
      <p:ext uri="{BB962C8B-B14F-4D97-AF65-F5344CB8AC3E}">
        <p14:creationId xmlns:p14="http://schemas.microsoft.com/office/powerpoint/2010/main" val="1003747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Ineligibility criteria per country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072"/>
          <a:stretch/>
        </p:blipFill>
        <p:spPr>
          <a:xfrm>
            <a:off x="0" y="3284983"/>
            <a:ext cx="9108504" cy="3266203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1792817"/>
          </a:xfrm>
        </p:spPr>
        <p:txBody>
          <a:bodyPr numCol="1">
            <a:noAutofit/>
          </a:bodyPr>
          <a:lstStyle/>
          <a:p>
            <a:r>
              <a:rPr lang="en-GB" sz="2000" b="0" dirty="0">
                <a:solidFill>
                  <a:schemeClr val="tx1"/>
                </a:solidFill>
              </a:rPr>
              <a:t>Not in the list (72)</a:t>
            </a:r>
          </a:p>
          <a:p>
            <a:r>
              <a:rPr lang="en-GB" sz="2000" b="0" dirty="0">
                <a:solidFill>
                  <a:schemeClr val="tx1"/>
                </a:solidFill>
              </a:rPr>
              <a:t>Letter of support missing (48)</a:t>
            </a:r>
          </a:p>
          <a:p>
            <a:r>
              <a:rPr lang="en-GB" sz="2000" b="0" dirty="0">
                <a:solidFill>
                  <a:schemeClr val="tx1"/>
                </a:solidFill>
              </a:rPr>
              <a:t>Letter of support incorrect (30)</a:t>
            </a:r>
          </a:p>
          <a:p>
            <a:r>
              <a:rPr lang="en-GB" sz="2000" b="0" dirty="0">
                <a:solidFill>
                  <a:schemeClr val="tx1"/>
                </a:solidFill>
              </a:rPr>
              <a:t>Partner declaration incorrect (48)</a:t>
            </a:r>
          </a:p>
          <a:p>
            <a:r>
              <a:rPr lang="en-GB" sz="2000" b="0" dirty="0">
                <a:solidFill>
                  <a:schemeClr val="tx1"/>
                </a:solidFill>
              </a:rPr>
              <a:t>Application problem (18)</a:t>
            </a:r>
          </a:p>
        </p:txBody>
      </p:sp>
    </p:spTree>
    <p:extLst>
      <p:ext uri="{BB962C8B-B14F-4D97-AF65-F5344CB8AC3E}">
        <p14:creationId xmlns:p14="http://schemas.microsoft.com/office/powerpoint/2010/main" val="205954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Eligibility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GB" dirty="0" smtClean="0"/>
              <a:t>Lessons learnt integrated in 2</a:t>
            </a:r>
            <a:r>
              <a:rPr lang="en-GB" baseline="30000" dirty="0" smtClean="0"/>
              <a:t>nd</a:t>
            </a:r>
            <a:r>
              <a:rPr lang="en-GB" dirty="0" smtClean="0"/>
              <a:t> call application pack:</a:t>
            </a:r>
          </a:p>
          <a:p>
            <a:pPr marL="0" lvl="1" indent="0">
              <a:buNone/>
            </a:pPr>
            <a:endParaRPr lang="en-GB" dirty="0"/>
          </a:p>
          <a:p>
            <a:pPr marL="0" lvl="1" indent="0">
              <a:buNone/>
            </a:pPr>
            <a:r>
              <a:rPr lang="en-GB" sz="2200" dirty="0" smtClean="0"/>
              <a:t>1/ Improved </a:t>
            </a:r>
            <a:r>
              <a:rPr lang="en-GB" sz="2200" dirty="0"/>
              <a:t>instructions in the application pack:</a:t>
            </a:r>
          </a:p>
          <a:p>
            <a:pPr marL="1252538" lvl="3" indent="-360363"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chemeClr val="tx1"/>
                </a:solidFill>
              </a:rPr>
              <a:t>Reformulation of the criteria and their meaning</a:t>
            </a:r>
          </a:p>
          <a:p>
            <a:pPr marL="1252538" lvl="3" indent="-360363"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tx1"/>
                </a:solidFill>
              </a:rPr>
              <a:t>Warning </a:t>
            </a:r>
            <a:r>
              <a:rPr lang="en-GB" sz="2200" dirty="0">
                <a:solidFill>
                  <a:schemeClr val="tx1"/>
                </a:solidFill>
              </a:rPr>
              <a:t>messages included in </a:t>
            </a:r>
            <a:r>
              <a:rPr lang="en-GB" sz="2200" dirty="0" smtClean="0">
                <a:solidFill>
                  <a:schemeClr val="tx1"/>
                </a:solidFill>
              </a:rPr>
              <a:t>different documents</a:t>
            </a:r>
          </a:p>
          <a:p>
            <a:pPr marL="892175" lvl="3"/>
            <a:endParaRPr lang="en-GB" sz="2200" dirty="0">
              <a:solidFill>
                <a:schemeClr val="tx1"/>
              </a:solidFill>
            </a:endParaRPr>
          </a:p>
          <a:p>
            <a:pPr indent="-285750"/>
            <a:r>
              <a:rPr lang="en-GB" sz="2200" b="0" dirty="0" smtClean="0">
                <a:solidFill>
                  <a:schemeClr val="tx1"/>
                </a:solidFill>
              </a:rPr>
              <a:t>2/ Full </a:t>
            </a:r>
            <a:r>
              <a:rPr lang="en-GB" sz="2200" b="0" dirty="0">
                <a:solidFill>
                  <a:schemeClr val="tx1"/>
                </a:solidFill>
              </a:rPr>
              <a:t>online </a:t>
            </a:r>
            <a:r>
              <a:rPr lang="en-GB" sz="2200" b="0" dirty="0" smtClean="0">
                <a:solidFill>
                  <a:schemeClr val="tx1"/>
                </a:solidFill>
              </a:rPr>
              <a:t>application</a:t>
            </a:r>
            <a:endParaRPr lang="en-GB" sz="2200" b="0" dirty="0">
              <a:solidFill>
                <a:schemeClr val="tx1"/>
              </a:solidFill>
            </a:endParaRPr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GB" sz="2200" dirty="0"/>
              <a:t>Compulsory documents to be uploaded on </a:t>
            </a:r>
            <a:r>
              <a:rPr lang="en-GB" sz="2200" dirty="0" err="1"/>
              <a:t>iOLF</a:t>
            </a:r>
            <a:endParaRPr lang="en-GB" sz="2200" dirty="0"/>
          </a:p>
          <a:p>
            <a:pPr marL="1257300" lvl="2" indent="-342900">
              <a:buFont typeface="Wingdings" panose="05000000000000000000" pitchFamily="2" charset="2"/>
              <a:buChar char="§"/>
            </a:pPr>
            <a:r>
              <a:rPr lang="en-GB" sz="2200" dirty="0"/>
              <a:t>Project summary no longer necessary</a:t>
            </a:r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8820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common weaknesses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1: Topic addressed</a:t>
            </a:r>
          </a:p>
          <a:p>
            <a:pPr marL="628650" lvl="2"/>
            <a:endParaRPr lang="en-GB" dirty="0" smtClean="0"/>
          </a:p>
          <a:p>
            <a:pPr lvl="1"/>
            <a:r>
              <a:rPr lang="en-GB" dirty="0" smtClean="0"/>
              <a:t>Needs to be clearly in line with priority axes</a:t>
            </a:r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Needs to be focused and as specific as possible</a:t>
            </a:r>
          </a:p>
          <a:p>
            <a:pPr marL="457200" lvl="1" indent="0">
              <a:buNone/>
            </a:pPr>
            <a:endParaRPr lang="en-GB" dirty="0" smtClean="0"/>
          </a:p>
          <a:p>
            <a:pPr lvl="1"/>
            <a:r>
              <a:rPr lang="en-GB" dirty="0" smtClean="0"/>
              <a:t>Needs to be reflected in </a:t>
            </a:r>
            <a:r>
              <a:rPr lang="en-GB" b="1" dirty="0" smtClean="0"/>
              <a:t>all policy instruments addressed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0970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Quality: common weaknesses</a:t>
            </a:r>
            <a:endParaRPr lang="en-GB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Criterion 1: Policy instruments</a:t>
            </a:r>
          </a:p>
          <a:p>
            <a:pPr marL="628650" lvl="2"/>
            <a:endParaRPr lang="en-GB" dirty="0" smtClean="0"/>
          </a:p>
          <a:p>
            <a:pPr lvl="1"/>
            <a:r>
              <a:rPr lang="en-GB" dirty="0"/>
              <a:t>Needs to be precisely defined (e.g. indication of the specific priority addressed)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For Structural Funds: the instrument addressed needs to be the Operational / Cooperation programme itself</a:t>
            </a:r>
          </a:p>
          <a:p>
            <a:pPr marL="457200" lvl="1" indent="0">
              <a:buNone/>
            </a:pPr>
            <a:endParaRPr lang="en-GB" dirty="0" smtClean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0221493"/>
      </p:ext>
    </p:extLst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LANCK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Interreg-Europe_Template_FINAL</Template>
  <TotalTime>337</TotalTime>
  <Words>2416</Words>
  <Application>Microsoft Office PowerPoint</Application>
  <PresentationFormat>On-screen Show (4:3)</PresentationFormat>
  <Paragraphs>324</Paragraphs>
  <Slides>46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46</vt:i4>
      </vt:variant>
    </vt:vector>
  </HeadingPairs>
  <TitlesOfParts>
    <vt:vector size="58" baseType="lpstr">
      <vt:lpstr>Arial</vt:lpstr>
      <vt:lpstr>Calibri</vt:lpstr>
      <vt:lpstr>Courier New</vt:lpstr>
      <vt:lpstr>Times</vt:lpstr>
      <vt:lpstr>Times New Roman</vt:lpstr>
      <vt:lpstr>Webdings</vt:lpstr>
      <vt:lpstr>Wingdings</vt:lpstr>
      <vt:lpstr>BASIC</vt:lpstr>
      <vt:lpstr>CONTENT page</vt:lpstr>
      <vt:lpstr>IMAGE</vt:lpstr>
      <vt:lpstr>BLOCK page </vt:lpstr>
      <vt:lpstr>BLANCK</vt:lpstr>
      <vt:lpstr>On the second call</vt:lpstr>
      <vt:lpstr>Summary</vt:lpstr>
      <vt:lpstr>Lessons learnt</vt:lpstr>
      <vt:lpstr>PowerPoint Presentation</vt:lpstr>
      <vt:lpstr>Eligibility</vt:lpstr>
      <vt:lpstr>Ineligibility criteria per country</vt:lpstr>
      <vt:lpstr>Eligibility</vt:lpstr>
      <vt:lpstr>Quality: common weaknesses</vt:lpstr>
      <vt:lpstr>Quality: common weaknesses</vt:lpstr>
      <vt:lpstr>Quality: common weaknesses</vt:lpstr>
      <vt:lpstr>Quality: common weaknesses</vt:lpstr>
      <vt:lpstr>Quality: clarification</vt:lpstr>
      <vt:lpstr>Quality: common weaknesses</vt:lpstr>
      <vt:lpstr>Quality assessment: conclusion</vt:lpstr>
      <vt:lpstr>On application</vt:lpstr>
      <vt:lpstr>Recommendations for applicants</vt:lpstr>
      <vt:lpstr>In the application form</vt:lpstr>
      <vt:lpstr>PowerPoint Presentation</vt:lpstr>
      <vt:lpstr>PowerPoint Presentation</vt:lpstr>
      <vt:lpstr>In the application form</vt:lpstr>
      <vt:lpstr>PowerPoint Presentation</vt:lpstr>
      <vt:lpstr>PowerPoint Presentation</vt:lpstr>
      <vt:lpstr>What is learning process?</vt:lpstr>
      <vt:lpstr>Why is it so important?</vt:lpstr>
      <vt:lpstr>How to organise it?</vt:lpstr>
      <vt:lpstr>How to organise it?</vt:lpstr>
      <vt:lpstr>A. Multidimensional aspect of learning</vt:lpstr>
      <vt:lpstr>A. Multidimensional aspect of learning</vt:lpstr>
      <vt:lpstr>B. Quality of activities</vt:lpstr>
      <vt:lpstr>C. Integrated approach</vt:lpstr>
      <vt:lpstr>C. Integrated approach</vt:lpstr>
      <vt:lpstr>C. Integrated approach</vt:lpstr>
      <vt:lpstr>Ingredients in the application form</vt:lpstr>
      <vt:lpstr>In the application form</vt:lpstr>
      <vt:lpstr>In the application form</vt:lpstr>
      <vt:lpstr>On assessment</vt:lpstr>
      <vt:lpstr>Selection procedure</vt:lpstr>
      <vt:lpstr>Eligibility principles</vt:lpstr>
      <vt:lpstr>Is your answer ‘yes’?</vt:lpstr>
      <vt:lpstr>Is your answer ‘yes’?</vt:lpstr>
      <vt:lpstr>Quality assessment</vt:lpstr>
      <vt:lpstr>Strategic assessment</vt:lpstr>
      <vt:lpstr>Operational assessment</vt:lpstr>
      <vt:lpstr>Assessment provisional timing</vt:lpstr>
      <vt:lpstr>Useful links</vt:lpstr>
      <vt:lpstr>Thank you!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Irma Astrauskaite</dc:creator>
  <cp:lastModifiedBy>Jason MARTINEZ</cp:lastModifiedBy>
  <cp:revision>52</cp:revision>
  <dcterms:created xsi:type="dcterms:W3CDTF">2015-05-28T10:02:20Z</dcterms:created>
  <dcterms:modified xsi:type="dcterms:W3CDTF">2016-04-18T08:07:02Z</dcterms:modified>
</cp:coreProperties>
</file>